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75" r:id="rId14"/>
    <p:sldId id="28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74F38-8BC3-44F7-9972-455B53355EEE}" type="doc">
      <dgm:prSet loTypeId="urn:microsoft.com/office/officeart/2005/8/layout/cycle2" loCatId="cycle" qsTypeId="urn:microsoft.com/office/officeart/2005/8/quickstyle/3d4" qsCatId="3D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3D924467-590C-41A3-81EB-902AAA0503A8}">
      <dgm:prSet phldrT="[Text]" phldr="0"/>
      <dgm:spPr/>
      <dgm:t>
        <a:bodyPr/>
        <a:lstStyle/>
        <a:p>
          <a:r>
            <a:rPr lang="en-IN" dirty="0"/>
            <a:t>Shopping</a:t>
          </a:r>
        </a:p>
      </dgm:t>
    </dgm:pt>
    <dgm:pt modelId="{4B0B3143-B134-4DAD-A782-05348B70DECF}" type="parTrans" cxnId="{BBAFB0FA-DDEE-49E2-9A81-488A5723D5AB}">
      <dgm:prSet/>
      <dgm:spPr/>
      <dgm:t>
        <a:bodyPr/>
        <a:lstStyle/>
        <a:p>
          <a:endParaRPr lang="en-IN"/>
        </a:p>
      </dgm:t>
    </dgm:pt>
    <dgm:pt modelId="{A0A6775B-B280-458E-B677-C73A167DBB23}" type="sibTrans" cxnId="{BBAFB0FA-DDEE-49E2-9A81-488A5723D5AB}">
      <dgm:prSet/>
      <dgm:spPr/>
      <dgm:t>
        <a:bodyPr/>
        <a:lstStyle/>
        <a:p>
          <a:endParaRPr lang="en-IN"/>
        </a:p>
      </dgm:t>
    </dgm:pt>
    <dgm:pt modelId="{C8B1500C-38F6-4A73-B391-82B068FBCA4B}">
      <dgm:prSet phldrT="[Text]" phldr="0"/>
      <dgm:spPr/>
      <dgm:t>
        <a:bodyPr/>
        <a:lstStyle/>
        <a:p>
          <a:r>
            <a:rPr lang="en-IN" dirty="0"/>
            <a:t>attack</a:t>
          </a:r>
        </a:p>
      </dgm:t>
    </dgm:pt>
    <dgm:pt modelId="{AAAB089A-AD7C-4670-A819-8A5084698B92}" type="parTrans" cxnId="{D1950E62-E035-40AA-A9CE-4EFF0AF941D4}">
      <dgm:prSet/>
      <dgm:spPr/>
      <dgm:t>
        <a:bodyPr/>
        <a:lstStyle/>
        <a:p>
          <a:endParaRPr lang="en-IN"/>
        </a:p>
      </dgm:t>
    </dgm:pt>
    <dgm:pt modelId="{BBBF79F6-C520-461B-BAC8-CA6D607E8A4A}" type="sibTrans" cxnId="{D1950E62-E035-40AA-A9CE-4EFF0AF941D4}">
      <dgm:prSet/>
      <dgm:spPr/>
      <dgm:t>
        <a:bodyPr/>
        <a:lstStyle/>
        <a:p>
          <a:endParaRPr lang="en-IN"/>
        </a:p>
      </dgm:t>
    </dgm:pt>
    <dgm:pt modelId="{DC8F5F56-2E18-4251-AEA7-585B3C6DAA59}">
      <dgm:prSet phldrT="[Text]" phldr="0"/>
      <dgm:spPr/>
      <dgm:t>
        <a:bodyPr/>
        <a:lstStyle/>
        <a:p>
          <a:r>
            <a:rPr lang="en-IN" dirty="0"/>
            <a:t>deception</a:t>
          </a:r>
        </a:p>
      </dgm:t>
    </dgm:pt>
    <dgm:pt modelId="{8F5F0336-7C2B-4184-AC76-785F951D5FFA}" type="parTrans" cxnId="{96719833-B037-42D6-9EB3-F1CAB3F48934}">
      <dgm:prSet/>
      <dgm:spPr/>
      <dgm:t>
        <a:bodyPr/>
        <a:lstStyle/>
        <a:p>
          <a:endParaRPr lang="en-IN"/>
        </a:p>
      </dgm:t>
    </dgm:pt>
    <dgm:pt modelId="{233D3E7E-0292-497B-8170-CB8523A027D5}" type="sibTrans" cxnId="{96719833-B037-42D6-9EB3-F1CAB3F48934}">
      <dgm:prSet/>
      <dgm:spPr/>
      <dgm:t>
        <a:bodyPr/>
        <a:lstStyle/>
        <a:p>
          <a:endParaRPr lang="en-IN"/>
        </a:p>
      </dgm:t>
    </dgm:pt>
    <dgm:pt modelId="{E9B2BBBC-5A81-463F-A554-D7C63236B16A}">
      <dgm:prSet phldrT="[Text]" phldr="0"/>
      <dgm:spPr/>
      <dgm:t>
        <a:bodyPr/>
        <a:lstStyle/>
        <a:p>
          <a:r>
            <a:rPr lang="en-IN" dirty="0"/>
            <a:t>intelligence</a:t>
          </a:r>
        </a:p>
      </dgm:t>
    </dgm:pt>
    <dgm:pt modelId="{1490D199-6153-4D05-B94D-2FC87BA2C3DE}" type="parTrans" cxnId="{027907DA-CEC9-456F-957F-67F161E85DE8}">
      <dgm:prSet/>
      <dgm:spPr/>
      <dgm:t>
        <a:bodyPr/>
        <a:lstStyle/>
        <a:p>
          <a:endParaRPr lang="en-IN"/>
        </a:p>
      </dgm:t>
    </dgm:pt>
    <dgm:pt modelId="{3ACF0D49-BE7F-4294-B811-73AC109AD3E0}" type="sibTrans" cxnId="{027907DA-CEC9-456F-957F-67F161E85DE8}">
      <dgm:prSet/>
      <dgm:spPr/>
      <dgm:t>
        <a:bodyPr/>
        <a:lstStyle/>
        <a:p>
          <a:endParaRPr lang="en-IN"/>
        </a:p>
      </dgm:t>
    </dgm:pt>
    <dgm:pt modelId="{0BA7F4C5-1740-4946-9425-B4FC678FDB28}">
      <dgm:prSet phldrT="[Text]" phldr="0"/>
      <dgm:spPr/>
      <dgm:t>
        <a:bodyPr/>
        <a:lstStyle/>
        <a:p>
          <a:r>
            <a:rPr lang="en-IN" dirty="0"/>
            <a:t>healing</a:t>
          </a:r>
        </a:p>
      </dgm:t>
    </dgm:pt>
    <dgm:pt modelId="{A92FC567-35CF-4D17-8100-8009DCE1F456}" type="sibTrans" cxnId="{B96C077D-1022-4332-88F7-E568AAE269A6}">
      <dgm:prSet/>
      <dgm:spPr/>
      <dgm:t>
        <a:bodyPr/>
        <a:lstStyle/>
        <a:p>
          <a:endParaRPr lang="en-IN"/>
        </a:p>
      </dgm:t>
    </dgm:pt>
    <dgm:pt modelId="{B5C5A4F3-59BD-4B32-9E06-FE94C483AEBB}" type="parTrans" cxnId="{B96C077D-1022-4332-88F7-E568AAE269A6}">
      <dgm:prSet/>
      <dgm:spPr/>
      <dgm:t>
        <a:bodyPr/>
        <a:lstStyle/>
        <a:p>
          <a:endParaRPr lang="en-IN"/>
        </a:p>
      </dgm:t>
    </dgm:pt>
    <dgm:pt modelId="{DD5CE047-B7EA-40FC-BF71-EA2070D6CA45}" type="pres">
      <dgm:prSet presAssocID="{44074F38-8BC3-44F7-9972-455B53355EEE}" presName="cycle" presStyleCnt="0">
        <dgm:presLayoutVars>
          <dgm:dir/>
          <dgm:resizeHandles val="exact"/>
        </dgm:presLayoutVars>
      </dgm:prSet>
      <dgm:spPr/>
    </dgm:pt>
    <dgm:pt modelId="{2C259696-06FD-40C7-805C-0C490B308C81}" type="pres">
      <dgm:prSet presAssocID="{3D924467-590C-41A3-81EB-902AAA0503A8}" presName="node" presStyleLbl="node1" presStyleIdx="0" presStyleCnt="5">
        <dgm:presLayoutVars>
          <dgm:bulletEnabled val="1"/>
        </dgm:presLayoutVars>
      </dgm:prSet>
      <dgm:spPr/>
    </dgm:pt>
    <dgm:pt modelId="{4B3FFE04-8EE2-443D-92EB-CA49FCD991CD}" type="pres">
      <dgm:prSet presAssocID="{A0A6775B-B280-458E-B677-C73A167DBB23}" presName="sibTrans" presStyleLbl="sibTrans2D1" presStyleIdx="0" presStyleCnt="5"/>
      <dgm:spPr/>
    </dgm:pt>
    <dgm:pt modelId="{3DA91F6C-4BD7-454F-A73E-8C14473C1386}" type="pres">
      <dgm:prSet presAssocID="{A0A6775B-B280-458E-B677-C73A167DBB23}" presName="connectorText" presStyleLbl="sibTrans2D1" presStyleIdx="0" presStyleCnt="5"/>
      <dgm:spPr/>
    </dgm:pt>
    <dgm:pt modelId="{8C99BE30-27FA-4F80-872C-4E0FEEA8E7F1}" type="pres">
      <dgm:prSet presAssocID="{C8B1500C-38F6-4A73-B391-82B068FBCA4B}" presName="node" presStyleLbl="node1" presStyleIdx="1" presStyleCnt="5">
        <dgm:presLayoutVars>
          <dgm:bulletEnabled val="1"/>
        </dgm:presLayoutVars>
      </dgm:prSet>
      <dgm:spPr/>
    </dgm:pt>
    <dgm:pt modelId="{A66885BC-205D-478A-A67B-33EAF0ACCBE5}" type="pres">
      <dgm:prSet presAssocID="{BBBF79F6-C520-461B-BAC8-CA6D607E8A4A}" presName="sibTrans" presStyleLbl="sibTrans2D1" presStyleIdx="1" presStyleCnt="5"/>
      <dgm:spPr/>
    </dgm:pt>
    <dgm:pt modelId="{B90EB411-8C85-4502-8772-F68FC9D13D76}" type="pres">
      <dgm:prSet presAssocID="{BBBF79F6-C520-461B-BAC8-CA6D607E8A4A}" presName="connectorText" presStyleLbl="sibTrans2D1" presStyleIdx="1" presStyleCnt="5"/>
      <dgm:spPr/>
    </dgm:pt>
    <dgm:pt modelId="{B9DE070B-0798-4BFB-94C9-A9C54A4CC26D}" type="pres">
      <dgm:prSet presAssocID="{DC8F5F56-2E18-4251-AEA7-585B3C6DAA59}" presName="node" presStyleLbl="node1" presStyleIdx="2" presStyleCnt="5">
        <dgm:presLayoutVars>
          <dgm:bulletEnabled val="1"/>
        </dgm:presLayoutVars>
      </dgm:prSet>
      <dgm:spPr/>
    </dgm:pt>
    <dgm:pt modelId="{6A36B099-1432-4B26-A042-501A29FDABCF}" type="pres">
      <dgm:prSet presAssocID="{233D3E7E-0292-497B-8170-CB8523A027D5}" presName="sibTrans" presStyleLbl="sibTrans2D1" presStyleIdx="2" presStyleCnt="5"/>
      <dgm:spPr/>
    </dgm:pt>
    <dgm:pt modelId="{7BBC0706-A4A1-46FD-A7AE-62FF4301F463}" type="pres">
      <dgm:prSet presAssocID="{233D3E7E-0292-497B-8170-CB8523A027D5}" presName="connectorText" presStyleLbl="sibTrans2D1" presStyleIdx="2" presStyleCnt="5"/>
      <dgm:spPr/>
    </dgm:pt>
    <dgm:pt modelId="{423C2DF1-E347-4403-905F-FFADD099E2EE}" type="pres">
      <dgm:prSet presAssocID="{0BA7F4C5-1740-4946-9425-B4FC678FDB28}" presName="node" presStyleLbl="node1" presStyleIdx="3" presStyleCnt="5">
        <dgm:presLayoutVars>
          <dgm:bulletEnabled val="1"/>
        </dgm:presLayoutVars>
      </dgm:prSet>
      <dgm:spPr/>
    </dgm:pt>
    <dgm:pt modelId="{A0A7F573-EC36-4427-9ACB-983B30BED378}" type="pres">
      <dgm:prSet presAssocID="{A92FC567-35CF-4D17-8100-8009DCE1F456}" presName="sibTrans" presStyleLbl="sibTrans2D1" presStyleIdx="3" presStyleCnt="5"/>
      <dgm:spPr/>
    </dgm:pt>
    <dgm:pt modelId="{98D29D78-A2CF-4338-A733-051957D4AED7}" type="pres">
      <dgm:prSet presAssocID="{A92FC567-35CF-4D17-8100-8009DCE1F456}" presName="connectorText" presStyleLbl="sibTrans2D1" presStyleIdx="3" presStyleCnt="5"/>
      <dgm:spPr/>
    </dgm:pt>
    <dgm:pt modelId="{E1C7BE6E-C088-4CE1-B730-5D58214DCD2D}" type="pres">
      <dgm:prSet presAssocID="{E9B2BBBC-5A81-463F-A554-D7C63236B16A}" presName="node" presStyleLbl="node1" presStyleIdx="4" presStyleCnt="5">
        <dgm:presLayoutVars>
          <dgm:bulletEnabled val="1"/>
        </dgm:presLayoutVars>
      </dgm:prSet>
      <dgm:spPr/>
    </dgm:pt>
    <dgm:pt modelId="{C565D644-0D14-4605-9A66-E84D935A402B}" type="pres">
      <dgm:prSet presAssocID="{3ACF0D49-BE7F-4294-B811-73AC109AD3E0}" presName="sibTrans" presStyleLbl="sibTrans2D1" presStyleIdx="4" presStyleCnt="5"/>
      <dgm:spPr/>
    </dgm:pt>
    <dgm:pt modelId="{A70F84AE-2023-400D-9553-91178A50A42A}" type="pres">
      <dgm:prSet presAssocID="{3ACF0D49-BE7F-4294-B811-73AC109AD3E0}" presName="connectorText" presStyleLbl="sibTrans2D1" presStyleIdx="4" presStyleCnt="5"/>
      <dgm:spPr/>
    </dgm:pt>
  </dgm:ptLst>
  <dgm:cxnLst>
    <dgm:cxn modelId="{0E443B07-7C07-4130-A50E-F1E287D7D553}" type="presOf" srcId="{A0A6775B-B280-458E-B677-C73A167DBB23}" destId="{3DA91F6C-4BD7-454F-A73E-8C14473C1386}" srcOrd="1" destOrd="0" presId="urn:microsoft.com/office/officeart/2005/8/layout/cycle2"/>
    <dgm:cxn modelId="{F3C9CA18-9BEE-4DE7-857A-B3A3C24D4B5E}" type="presOf" srcId="{44074F38-8BC3-44F7-9972-455B53355EEE}" destId="{DD5CE047-B7EA-40FC-BF71-EA2070D6CA45}" srcOrd="0" destOrd="0" presId="urn:microsoft.com/office/officeart/2005/8/layout/cycle2"/>
    <dgm:cxn modelId="{3A8B6F1C-C20C-40E5-A637-F85740BED037}" type="presOf" srcId="{E9B2BBBC-5A81-463F-A554-D7C63236B16A}" destId="{E1C7BE6E-C088-4CE1-B730-5D58214DCD2D}" srcOrd="0" destOrd="0" presId="urn:microsoft.com/office/officeart/2005/8/layout/cycle2"/>
    <dgm:cxn modelId="{D5A4C828-973D-4C59-99F8-ACDE4F665DBA}" type="presOf" srcId="{0BA7F4C5-1740-4946-9425-B4FC678FDB28}" destId="{423C2DF1-E347-4403-905F-FFADD099E2EE}" srcOrd="0" destOrd="0" presId="urn:microsoft.com/office/officeart/2005/8/layout/cycle2"/>
    <dgm:cxn modelId="{96719833-B037-42D6-9EB3-F1CAB3F48934}" srcId="{44074F38-8BC3-44F7-9972-455B53355EEE}" destId="{DC8F5F56-2E18-4251-AEA7-585B3C6DAA59}" srcOrd="2" destOrd="0" parTransId="{8F5F0336-7C2B-4184-AC76-785F951D5FFA}" sibTransId="{233D3E7E-0292-497B-8170-CB8523A027D5}"/>
    <dgm:cxn modelId="{B887D339-B92A-44EE-80E7-F44C4474B7EB}" type="presOf" srcId="{3ACF0D49-BE7F-4294-B811-73AC109AD3E0}" destId="{C565D644-0D14-4605-9A66-E84D935A402B}" srcOrd="0" destOrd="0" presId="urn:microsoft.com/office/officeart/2005/8/layout/cycle2"/>
    <dgm:cxn modelId="{C9EDFA5F-59EF-4B30-8A82-85B119B03E9E}" type="presOf" srcId="{3D924467-590C-41A3-81EB-902AAA0503A8}" destId="{2C259696-06FD-40C7-805C-0C490B308C81}" srcOrd="0" destOrd="0" presId="urn:microsoft.com/office/officeart/2005/8/layout/cycle2"/>
    <dgm:cxn modelId="{9D26B661-5229-4F4B-8FC9-A48874519189}" type="presOf" srcId="{A92FC567-35CF-4D17-8100-8009DCE1F456}" destId="{A0A7F573-EC36-4427-9ACB-983B30BED378}" srcOrd="0" destOrd="0" presId="urn:microsoft.com/office/officeart/2005/8/layout/cycle2"/>
    <dgm:cxn modelId="{D1950E62-E035-40AA-A9CE-4EFF0AF941D4}" srcId="{44074F38-8BC3-44F7-9972-455B53355EEE}" destId="{C8B1500C-38F6-4A73-B391-82B068FBCA4B}" srcOrd="1" destOrd="0" parTransId="{AAAB089A-AD7C-4670-A819-8A5084698B92}" sibTransId="{BBBF79F6-C520-461B-BAC8-CA6D607E8A4A}"/>
    <dgm:cxn modelId="{78914F59-04F6-4FDA-B06B-9F493A2D31F9}" type="presOf" srcId="{3ACF0D49-BE7F-4294-B811-73AC109AD3E0}" destId="{A70F84AE-2023-400D-9553-91178A50A42A}" srcOrd="1" destOrd="0" presId="urn:microsoft.com/office/officeart/2005/8/layout/cycle2"/>
    <dgm:cxn modelId="{B96C077D-1022-4332-88F7-E568AAE269A6}" srcId="{44074F38-8BC3-44F7-9972-455B53355EEE}" destId="{0BA7F4C5-1740-4946-9425-B4FC678FDB28}" srcOrd="3" destOrd="0" parTransId="{B5C5A4F3-59BD-4B32-9E06-FE94C483AEBB}" sibTransId="{A92FC567-35CF-4D17-8100-8009DCE1F456}"/>
    <dgm:cxn modelId="{29466887-9544-4EFA-A08F-C4CB4F62FADA}" type="presOf" srcId="{DC8F5F56-2E18-4251-AEA7-585B3C6DAA59}" destId="{B9DE070B-0798-4BFB-94C9-A9C54A4CC26D}" srcOrd="0" destOrd="0" presId="urn:microsoft.com/office/officeart/2005/8/layout/cycle2"/>
    <dgm:cxn modelId="{383631A5-0A7C-48D8-910C-D34C9B1EF8E8}" type="presOf" srcId="{A0A6775B-B280-458E-B677-C73A167DBB23}" destId="{4B3FFE04-8EE2-443D-92EB-CA49FCD991CD}" srcOrd="0" destOrd="0" presId="urn:microsoft.com/office/officeart/2005/8/layout/cycle2"/>
    <dgm:cxn modelId="{478D3DAD-536C-499A-9FAB-AB8C864E17B8}" type="presOf" srcId="{BBBF79F6-C520-461B-BAC8-CA6D607E8A4A}" destId="{B90EB411-8C85-4502-8772-F68FC9D13D76}" srcOrd="1" destOrd="0" presId="urn:microsoft.com/office/officeart/2005/8/layout/cycle2"/>
    <dgm:cxn modelId="{DF6BFEB4-3C0F-4960-A9A6-DE5DB5E1F75F}" type="presOf" srcId="{C8B1500C-38F6-4A73-B391-82B068FBCA4B}" destId="{8C99BE30-27FA-4F80-872C-4E0FEEA8E7F1}" srcOrd="0" destOrd="0" presId="urn:microsoft.com/office/officeart/2005/8/layout/cycle2"/>
    <dgm:cxn modelId="{4E1BBFBB-03A9-4FD8-ADFA-81B2939FBBA0}" type="presOf" srcId="{233D3E7E-0292-497B-8170-CB8523A027D5}" destId="{6A36B099-1432-4B26-A042-501A29FDABCF}" srcOrd="0" destOrd="0" presId="urn:microsoft.com/office/officeart/2005/8/layout/cycle2"/>
    <dgm:cxn modelId="{027907DA-CEC9-456F-957F-67F161E85DE8}" srcId="{44074F38-8BC3-44F7-9972-455B53355EEE}" destId="{E9B2BBBC-5A81-463F-A554-D7C63236B16A}" srcOrd="4" destOrd="0" parTransId="{1490D199-6153-4D05-B94D-2FC87BA2C3DE}" sibTransId="{3ACF0D49-BE7F-4294-B811-73AC109AD3E0}"/>
    <dgm:cxn modelId="{F815CADA-8791-4488-AFE6-F840500B0475}" type="presOf" srcId="{233D3E7E-0292-497B-8170-CB8523A027D5}" destId="{7BBC0706-A4A1-46FD-A7AE-62FF4301F463}" srcOrd="1" destOrd="0" presId="urn:microsoft.com/office/officeart/2005/8/layout/cycle2"/>
    <dgm:cxn modelId="{CCB540E8-7C59-4C13-8DFE-AFDE5627C11F}" type="presOf" srcId="{BBBF79F6-C520-461B-BAC8-CA6D607E8A4A}" destId="{A66885BC-205D-478A-A67B-33EAF0ACCBE5}" srcOrd="0" destOrd="0" presId="urn:microsoft.com/office/officeart/2005/8/layout/cycle2"/>
    <dgm:cxn modelId="{BBAFB0FA-DDEE-49E2-9A81-488A5723D5AB}" srcId="{44074F38-8BC3-44F7-9972-455B53355EEE}" destId="{3D924467-590C-41A3-81EB-902AAA0503A8}" srcOrd="0" destOrd="0" parTransId="{4B0B3143-B134-4DAD-A782-05348B70DECF}" sibTransId="{A0A6775B-B280-458E-B677-C73A167DBB23}"/>
    <dgm:cxn modelId="{11A67CFE-502A-42D5-A685-0EC0B526BA75}" type="presOf" srcId="{A92FC567-35CF-4D17-8100-8009DCE1F456}" destId="{98D29D78-A2CF-4338-A733-051957D4AED7}" srcOrd="1" destOrd="0" presId="urn:microsoft.com/office/officeart/2005/8/layout/cycle2"/>
    <dgm:cxn modelId="{022067CD-02DA-437B-8C4E-567773A0CDAF}" type="presParOf" srcId="{DD5CE047-B7EA-40FC-BF71-EA2070D6CA45}" destId="{2C259696-06FD-40C7-805C-0C490B308C81}" srcOrd="0" destOrd="0" presId="urn:microsoft.com/office/officeart/2005/8/layout/cycle2"/>
    <dgm:cxn modelId="{3F4F5A06-819B-44FB-8462-33988288ABC5}" type="presParOf" srcId="{DD5CE047-B7EA-40FC-BF71-EA2070D6CA45}" destId="{4B3FFE04-8EE2-443D-92EB-CA49FCD991CD}" srcOrd="1" destOrd="0" presId="urn:microsoft.com/office/officeart/2005/8/layout/cycle2"/>
    <dgm:cxn modelId="{A8D1E8F0-9818-4383-9DDC-A47E39952157}" type="presParOf" srcId="{4B3FFE04-8EE2-443D-92EB-CA49FCD991CD}" destId="{3DA91F6C-4BD7-454F-A73E-8C14473C1386}" srcOrd="0" destOrd="0" presId="urn:microsoft.com/office/officeart/2005/8/layout/cycle2"/>
    <dgm:cxn modelId="{6B357053-CBE9-4630-9D33-A08EB3DDC3C5}" type="presParOf" srcId="{DD5CE047-B7EA-40FC-BF71-EA2070D6CA45}" destId="{8C99BE30-27FA-4F80-872C-4E0FEEA8E7F1}" srcOrd="2" destOrd="0" presId="urn:microsoft.com/office/officeart/2005/8/layout/cycle2"/>
    <dgm:cxn modelId="{DB479101-B539-49C9-9CF0-9EB3BADE1917}" type="presParOf" srcId="{DD5CE047-B7EA-40FC-BF71-EA2070D6CA45}" destId="{A66885BC-205D-478A-A67B-33EAF0ACCBE5}" srcOrd="3" destOrd="0" presId="urn:microsoft.com/office/officeart/2005/8/layout/cycle2"/>
    <dgm:cxn modelId="{4556A6B2-B4E5-4728-A104-D74B716DC70D}" type="presParOf" srcId="{A66885BC-205D-478A-A67B-33EAF0ACCBE5}" destId="{B90EB411-8C85-4502-8772-F68FC9D13D76}" srcOrd="0" destOrd="0" presId="urn:microsoft.com/office/officeart/2005/8/layout/cycle2"/>
    <dgm:cxn modelId="{1E9754B0-3455-499B-A4BF-320F794F7EA6}" type="presParOf" srcId="{DD5CE047-B7EA-40FC-BF71-EA2070D6CA45}" destId="{B9DE070B-0798-4BFB-94C9-A9C54A4CC26D}" srcOrd="4" destOrd="0" presId="urn:microsoft.com/office/officeart/2005/8/layout/cycle2"/>
    <dgm:cxn modelId="{E0E25AD2-2237-4655-B05A-72C6DF723CB7}" type="presParOf" srcId="{DD5CE047-B7EA-40FC-BF71-EA2070D6CA45}" destId="{6A36B099-1432-4B26-A042-501A29FDABCF}" srcOrd="5" destOrd="0" presId="urn:microsoft.com/office/officeart/2005/8/layout/cycle2"/>
    <dgm:cxn modelId="{A12AF5EB-85DA-4F9E-9FEC-BA318CDE69E6}" type="presParOf" srcId="{6A36B099-1432-4B26-A042-501A29FDABCF}" destId="{7BBC0706-A4A1-46FD-A7AE-62FF4301F463}" srcOrd="0" destOrd="0" presId="urn:microsoft.com/office/officeart/2005/8/layout/cycle2"/>
    <dgm:cxn modelId="{3CB06530-539D-4760-8CA3-9A51B0229AA9}" type="presParOf" srcId="{DD5CE047-B7EA-40FC-BF71-EA2070D6CA45}" destId="{423C2DF1-E347-4403-905F-FFADD099E2EE}" srcOrd="6" destOrd="0" presId="urn:microsoft.com/office/officeart/2005/8/layout/cycle2"/>
    <dgm:cxn modelId="{3A3CE35E-BF51-43D2-9A87-AC9E9B3A0A3E}" type="presParOf" srcId="{DD5CE047-B7EA-40FC-BF71-EA2070D6CA45}" destId="{A0A7F573-EC36-4427-9ACB-983B30BED378}" srcOrd="7" destOrd="0" presId="urn:microsoft.com/office/officeart/2005/8/layout/cycle2"/>
    <dgm:cxn modelId="{F5EEAD42-BC92-4CD0-AC68-167E459EB007}" type="presParOf" srcId="{A0A7F573-EC36-4427-9ACB-983B30BED378}" destId="{98D29D78-A2CF-4338-A733-051957D4AED7}" srcOrd="0" destOrd="0" presId="urn:microsoft.com/office/officeart/2005/8/layout/cycle2"/>
    <dgm:cxn modelId="{8DF5CF96-2B16-40CA-B23B-DD6A10C163AB}" type="presParOf" srcId="{DD5CE047-B7EA-40FC-BF71-EA2070D6CA45}" destId="{E1C7BE6E-C088-4CE1-B730-5D58214DCD2D}" srcOrd="8" destOrd="0" presId="urn:microsoft.com/office/officeart/2005/8/layout/cycle2"/>
    <dgm:cxn modelId="{FDF3DEE5-77AD-46D0-AADB-4F2A4EC56207}" type="presParOf" srcId="{DD5CE047-B7EA-40FC-BF71-EA2070D6CA45}" destId="{C565D644-0D14-4605-9A66-E84D935A402B}" srcOrd="9" destOrd="0" presId="urn:microsoft.com/office/officeart/2005/8/layout/cycle2"/>
    <dgm:cxn modelId="{242A7632-B567-450E-96E1-90BD05008DCD}" type="presParOf" srcId="{C565D644-0D14-4605-9A66-E84D935A402B}" destId="{A70F84AE-2023-400D-9553-91178A50A42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59696-06FD-40C7-805C-0C490B308C81}">
      <dsp:nvSpPr>
        <dsp:cNvPr id="0" name=""/>
        <dsp:cNvSpPr/>
      </dsp:nvSpPr>
      <dsp:spPr>
        <a:xfrm>
          <a:off x="2335085" y="4"/>
          <a:ext cx="1252126" cy="1252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Shopping</a:t>
          </a:r>
        </a:p>
      </dsp:txBody>
      <dsp:txXfrm>
        <a:off x="2518455" y="183374"/>
        <a:ext cx="885386" cy="885386"/>
      </dsp:txXfrm>
    </dsp:sp>
    <dsp:sp modelId="{4B3FFE04-8EE2-443D-92EB-CA49FCD991CD}">
      <dsp:nvSpPr>
        <dsp:cNvPr id="0" name=""/>
        <dsp:cNvSpPr/>
      </dsp:nvSpPr>
      <dsp:spPr>
        <a:xfrm rot="2160000">
          <a:off x="3547388" y="961240"/>
          <a:ext cx="331817" cy="4225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3556894" y="1016502"/>
        <a:ext cx="232272" cy="253556"/>
      </dsp:txXfrm>
    </dsp:sp>
    <dsp:sp modelId="{8C99BE30-27FA-4F80-872C-4E0FEEA8E7F1}">
      <dsp:nvSpPr>
        <dsp:cNvPr id="0" name=""/>
        <dsp:cNvSpPr/>
      </dsp:nvSpPr>
      <dsp:spPr>
        <a:xfrm>
          <a:off x="3854579" y="1103981"/>
          <a:ext cx="1252126" cy="1252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attack</a:t>
          </a:r>
        </a:p>
      </dsp:txBody>
      <dsp:txXfrm>
        <a:off x="4037949" y="1287351"/>
        <a:ext cx="885386" cy="885386"/>
      </dsp:txXfrm>
    </dsp:sp>
    <dsp:sp modelId="{A66885BC-205D-478A-A67B-33EAF0ACCBE5}">
      <dsp:nvSpPr>
        <dsp:cNvPr id="0" name=""/>
        <dsp:cNvSpPr/>
      </dsp:nvSpPr>
      <dsp:spPr>
        <a:xfrm rot="6480000">
          <a:off x="4027437" y="2402953"/>
          <a:ext cx="331817" cy="4225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4092590" y="2440135"/>
        <a:ext cx="232272" cy="253556"/>
      </dsp:txXfrm>
    </dsp:sp>
    <dsp:sp modelId="{B9DE070B-0798-4BFB-94C9-A9C54A4CC26D}">
      <dsp:nvSpPr>
        <dsp:cNvPr id="0" name=""/>
        <dsp:cNvSpPr/>
      </dsp:nvSpPr>
      <dsp:spPr>
        <a:xfrm>
          <a:off x="3274184" y="2890253"/>
          <a:ext cx="1252126" cy="1252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deception</a:t>
          </a:r>
        </a:p>
      </dsp:txBody>
      <dsp:txXfrm>
        <a:off x="3457554" y="3073623"/>
        <a:ext cx="885386" cy="885386"/>
      </dsp:txXfrm>
    </dsp:sp>
    <dsp:sp modelId="{6A36B099-1432-4B26-A042-501A29FDABCF}">
      <dsp:nvSpPr>
        <dsp:cNvPr id="0" name=""/>
        <dsp:cNvSpPr/>
      </dsp:nvSpPr>
      <dsp:spPr>
        <a:xfrm rot="10800000">
          <a:off x="2804630" y="3305020"/>
          <a:ext cx="331817" cy="4225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2904175" y="3389538"/>
        <a:ext cx="232272" cy="253556"/>
      </dsp:txXfrm>
    </dsp:sp>
    <dsp:sp modelId="{423C2DF1-E347-4403-905F-FFADD099E2EE}">
      <dsp:nvSpPr>
        <dsp:cNvPr id="0" name=""/>
        <dsp:cNvSpPr/>
      </dsp:nvSpPr>
      <dsp:spPr>
        <a:xfrm>
          <a:off x="1395986" y="2890253"/>
          <a:ext cx="1252126" cy="1252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healing</a:t>
          </a:r>
        </a:p>
      </dsp:txBody>
      <dsp:txXfrm>
        <a:off x="1579356" y="3073623"/>
        <a:ext cx="885386" cy="885386"/>
      </dsp:txXfrm>
    </dsp:sp>
    <dsp:sp modelId="{A0A7F573-EC36-4427-9ACB-983B30BED378}">
      <dsp:nvSpPr>
        <dsp:cNvPr id="0" name=""/>
        <dsp:cNvSpPr/>
      </dsp:nvSpPr>
      <dsp:spPr>
        <a:xfrm rot="15120000">
          <a:off x="1568845" y="2420816"/>
          <a:ext cx="331817" cy="4225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1633998" y="2552670"/>
        <a:ext cx="232272" cy="253556"/>
      </dsp:txXfrm>
    </dsp:sp>
    <dsp:sp modelId="{E1C7BE6E-C088-4CE1-B730-5D58214DCD2D}">
      <dsp:nvSpPr>
        <dsp:cNvPr id="0" name=""/>
        <dsp:cNvSpPr/>
      </dsp:nvSpPr>
      <dsp:spPr>
        <a:xfrm>
          <a:off x="815591" y="1103981"/>
          <a:ext cx="1252126" cy="1252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intelligence</a:t>
          </a:r>
        </a:p>
      </dsp:txBody>
      <dsp:txXfrm>
        <a:off x="998961" y="1287351"/>
        <a:ext cx="885386" cy="885386"/>
      </dsp:txXfrm>
    </dsp:sp>
    <dsp:sp modelId="{C565D644-0D14-4605-9A66-E84D935A402B}">
      <dsp:nvSpPr>
        <dsp:cNvPr id="0" name=""/>
        <dsp:cNvSpPr/>
      </dsp:nvSpPr>
      <dsp:spPr>
        <a:xfrm rot="19440000">
          <a:off x="2027895" y="972280"/>
          <a:ext cx="331817" cy="4225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037401" y="1086054"/>
        <a:ext cx="232272" cy="253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36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figma.com/make/78yzvIVgiqeqLyBdk02qcx/Futuristic-E-Commerce-Web-App--Community-?node-id=0-1&amp;p=f&amp;t=1fgJeNpjEdvN3BO3-0&amp;fullscreen=1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45">
                <a:alpha val="90000"/>
              </a:srgbClr>
            </a:gs>
            <a:gs pos="100000">
              <a:srgbClr val="0A0A1E">
                <a:alpha val="95000"/>
              </a:srgb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6733" y="1714500"/>
            <a:ext cx="6457788" cy="20574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4680"/>
              </a:lnSpc>
              <a:spcBef>
                <a:spcPts val="0"/>
              </a:spcBef>
              <a:spcAft>
                <a:spcPts val="1300"/>
              </a:spcAft>
            </a:pPr>
            <a:r>
              <a:rPr sz="3588" b="1" dirty="0" err="1">
                <a:solidFill>
                  <a:srgbClr val="FFFFFF"/>
                </a:solidFill>
              </a:rPr>
              <a:t>CipherStorm</a:t>
            </a:r>
            <a:r>
              <a:rPr sz="3588" b="1" dirty="0">
                <a:solidFill>
                  <a:srgbClr val="FFFFFF"/>
                </a:solidFill>
              </a:rPr>
              <a:t>:</a:t>
            </a:r>
            <a:r>
              <a:rPr sz="1104" dirty="0"/>
              <a:t>
</a:t>
            </a:r>
            <a:r>
              <a:rPr sz="3588" b="1" dirty="0">
                <a:solidFill>
                  <a:srgbClr val="FFFFFF"/>
                </a:solidFill>
              </a:rPr>
              <a:t>Reality-Lag Secured Commerce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3962399"/>
            <a:ext cx="6457788" cy="4762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1950"/>
              </a:spcAft>
            </a:pPr>
            <a:r>
              <a:rPr sz="1196" b="0" dirty="0">
                <a:solidFill>
                  <a:srgbClr val="E0E0E0"/>
                </a:solidFill>
              </a:rPr>
              <a:t>"We don't just block hackers — we make them live inside our illusion while the real system heals and learns."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733" y="4914900"/>
            <a:ext cx="645778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1300"/>
              </a:spcBef>
              <a:spcAft>
                <a:spcPts val="0"/>
              </a:spcAft>
            </a:pPr>
            <a:r>
              <a:rPr sz="1076" b="0" dirty="0">
                <a:solidFill>
                  <a:srgbClr val="A0A0A0"/>
                </a:solidFill>
              </a:rPr>
              <a:t>Team Name: </a:t>
            </a:r>
            <a:r>
              <a:rPr sz="1076" b="0" dirty="0" err="1">
                <a:solidFill>
                  <a:srgbClr val="A0A0A0"/>
                </a:solidFill>
              </a:rPr>
              <a:t>CipherStorm</a:t>
            </a:r>
            <a:r>
              <a:rPr sz="1076" b="0" dirty="0">
                <a:solidFill>
                  <a:srgbClr val="A0A0A0"/>
                </a:solidFill>
              </a:rPr>
              <a:t> | CIEL Kingston | </a:t>
            </a:r>
            <a:r>
              <a:rPr sz="1076" b="0" dirty="0" err="1">
                <a:solidFill>
                  <a:srgbClr val="A0A0A0"/>
                </a:solidFill>
              </a:rPr>
              <a:t>vibeAIthon</a:t>
            </a:r>
            <a:r>
              <a:rPr sz="1076" b="0" dirty="0">
                <a:solidFill>
                  <a:srgbClr val="A0A0A0"/>
                </a:solidFill>
              </a:rPr>
              <a:t> 2025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505512" y="1295399"/>
            <a:ext cx="4019449" cy="1400175"/>
          </a:xfrm>
          <a:prstGeom prst="roundRect">
            <a:avLst>
              <a:gd name="adj" fmla="val 5442"/>
            </a:avLst>
          </a:prstGeom>
          <a:solidFill>
            <a:srgbClr val="FF8C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6871465" y="1929446"/>
            <a:ext cx="14001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8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734106" y="1485900"/>
            <a:ext cx="360035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315" b="1">
                <a:solidFill>
                  <a:srgbClr val="FF8C00"/>
                </a:solidFill>
              </a:rPr>
              <a:t>Validated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4106" y="1847849"/>
            <a:ext cx="3600359" cy="6572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Sophisticated cyberattacks on e-commerce systems target API vulnerabilities, fake payments, DDoS attacks, and insider threats.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5512" y="3012281"/>
            <a:ext cx="228594" cy="1857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29354" y="2876549"/>
            <a:ext cx="3695607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E0E0E0"/>
                </a:solidFill>
              </a:rPr>
              <a:t>Enterprises spend millions on security infrastructures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512" y="3568065"/>
            <a:ext cx="228594" cy="2171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29354" y="3467100"/>
            <a:ext cx="3695607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Once attackers breach a layer, systems crash instantly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5512" y="4064317"/>
            <a:ext cx="228594" cy="1771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29354" y="4048124"/>
            <a:ext cx="3286042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Security tools fail to capture attacker behavior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505512" y="4610099"/>
            <a:ext cx="1933526" cy="962024"/>
          </a:xfrm>
          <a:prstGeom prst="roundRect">
            <a:avLst>
              <a:gd name="adj" fmla="val 7920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7090540" y="5025071"/>
            <a:ext cx="96202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7686482" y="4743450"/>
            <a:ext cx="1609684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076" b="1">
                <a:solidFill>
                  <a:srgbClr val="4DABF7"/>
                </a:solidFill>
              </a:rPr>
              <a:t>Real 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86482" y="5048250"/>
            <a:ext cx="1609684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E0E0E0"/>
                </a:solidFill>
              </a:rPr>
              <a:t>Safe, protected, self-healing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591435" y="4610099"/>
            <a:ext cx="1933526" cy="962024"/>
          </a:xfrm>
          <a:prstGeom prst="roundRect">
            <a:avLst>
              <a:gd name="adj" fmla="val 7920"/>
            </a:avLst>
          </a:prstGeom>
          <a:solidFill>
            <a:srgbClr val="FF8C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 Same Side Corner Rectangle 20"/>
          <p:cNvSpPr/>
          <p:nvPr/>
        </p:nvSpPr>
        <p:spPr>
          <a:xfrm rot="16200000">
            <a:off x="9176463" y="5025071"/>
            <a:ext cx="96202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8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9772405" y="4743450"/>
            <a:ext cx="1609684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076" b="1">
                <a:solidFill>
                  <a:srgbClr val="FF8C00"/>
                </a:solidFill>
              </a:rPr>
              <a:t>Shadow System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72405" y="5048250"/>
            <a:ext cx="1609684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E0E0E0"/>
                </a:solidFill>
              </a:rPr>
              <a:t>Illusion, monitoring,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AE5FA-5E81-FDB4-61F7-FD1F42A7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628"/>
            <a:ext cx="12192000" cy="50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12B8D-C5BD-B46F-0155-6800ECB1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296"/>
            <a:ext cx="12192000" cy="50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5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013F4D-9F21-7A7D-4452-69A7E859FB23}"/>
              </a:ext>
            </a:extLst>
          </p:cNvPr>
          <p:cNvSpPr/>
          <p:nvPr/>
        </p:nvSpPr>
        <p:spPr>
          <a:xfrm>
            <a:off x="386854" y="303907"/>
            <a:ext cx="3255368" cy="345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8"/>
              </a:lnSpc>
            </a:pPr>
            <a:r>
              <a:rPr lang="en-US" sz="2667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Team CipherStorm</a:t>
            </a:r>
            <a:endParaRPr lang="en-US" sz="26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691023B-E936-B9B5-3B40-317B89241587}"/>
              </a:ext>
            </a:extLst>
          </p:cNvPr>
          <p:cNvSpPr/>
          <p:nvPr/>
        </p:nvSpPr>
        <p:spPr>
          <a:xfrm>
            <a:off x="386854" y="870347"/>
            <a:ext cx="11418293" cy="221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33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Five innovators. One storm. </a:t>
            </a:r>
            <a:r>
              <a:rPr lang="en-US" sz="1333" dirty="0">
                <a:solidFill>
                  <a:srgbClr val="FFFFFF"/>
                </a:solidFill>
                <a:highlight>
                  <a:srgbClr val="26A688"/>
                </a:highlight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Redefining cybersecurity through deception and perception.</a:t>
            </a:r>
            <a:endParaRPr lang="en-US" sz="133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3767D54-2506-2182-791A-6D4A8D8D3015}"/>
              </a:ext>
            </a:extLst>
          </p:cNvPr>
          <p:cNvSpPr/>
          <p:nvPr/>
        </p:nvSpPr>
        <p:spPr>
          <a:xfrm>
            <a:off x="2550319" y="1583432"/>
            <a:ext cx="1381720" cy="172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333"/>
              </a:lnSpc>
            </a:pPr>
            <a:r>
              <a:rPr lang="en-US" sz="1333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Shakthi Sri T S</a:t>
            </a:r>
            <a:endParaRPr lang="en-US" sz="133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6150CC1-A461-3000-BD61-C9BCB359ADB3}"/>
              </a:ext>
            </a:extLst>
          </p:cNvPr>
          <p:cNvSpPr/>
          <p:nvPr/>
        </p:nvSpPr>
        <p:spPr>
          <a:xfrm>
            <a:off x="386854" y="1822450"/>
            <a:ext cx="3545185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375"/>
              </a:lnSpc>
            </a:pPr>
            <a:r>
              <a:rPr lang="en-US" sz="917" b="1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Project Lead &amp; AI Architect</a:t>
            </a:r>
            <a:endParaRPr lang="en-US" sz="91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8FCBC9C-2DCC-F46F-874B-556C5CA8B34D}"/>
              </a:ext>
            </a:extLst>
          </p:cNvPr>
          <p:cNvSpPr/>
          <p:nvPr/>
        </p:nvSpPr>
        <p:spPr>
          <a:xfrm>
            <a:off x="386854" y="2065536"/>
            <a:ext cx="3545185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917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Founded Reality-Lag Security concept</a:t>
            </a:r>
            <a:endParaRPr lang="en-US" sz="91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B2878E3-71CE-9E4D-151A-FBC4D3EF2E0F}"/>
              </a:ext>
            </a:extLst>
          </p:cNvPr>
          <p:cNvSpPr/>
          <p:nvPr/>
        </p:nvSpPr>
        <p:spPr>
          <a:xfrm>
            <a:off x="386854" y="2280940"/>
            <a:ext cx="3545185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917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Dual-timeline architecture design</a:t>
            </a:r>
            <a:endParaRPr lang="en-US" sz="91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52376A8-B9CE-81B1-9068-80F3C34AAF1F}"/>
              </a:ext>
            </a:extLst>
          </p:cNvPr>
          <p:cNvSpPr/>
          <p:nvPr/>
        </p:nvSpPr>
        <p:spPr>
          <a:xfrm>
            <a:off x="386854" y="2496344"/>
            <a:ext cx="3545185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917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ML-driven anomaly detection</a:t>
            </a:r>
            <a:endParaRPr lang="en-US" sz="91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F3DAAC9-9876-8832-38FA-2359CE59DE5B}"/>
              </a:ext>
            </a:extLst>
          </p:cNvPr>
          <p:cNvSpPr/>
          <p:nvPr/>
        </p:nvSpPr>
        <p:spPr>
          <a:xfrm>
            <a:off x="386854" y="2711748"/>
            <a:ext cx="3545185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917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Adaptive deception orchestration</a:t>
            </a:r>
            <a:endParaRPr lang="en-US" sz="91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B2CC77A7-5BE6-EFCF-9734-D1FE806F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834" y="1402016"/>
            <a:ext cx="3996333" cy="3996333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4256CF2F-CA3C-61E6-7A94-D1DA210E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12" y="2413645"/>
            <a:ext cx="309012" cy="38635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66CDEE1-57AF-5140-8AB8-39B4FE6D01C0}"/>
              </a:ext>
            </a:extLst>
          </p:cNvPr>
          <p:cNvGrpSpPr/>
          <p:nvPr/>
        </p:nvGrpSpPr>
        <p:grpSpPr>
          <a:xfrm>
            <a:off x="97037" y="3428454"/>
            <a:ext cx="4236045" cy="1379465"/>
            <a:chOff x="9361925" y="1369663"/>
            <a:chExt cx="5083254" cy="1655358"/>
          </a:xfrm>
        </p:grpSpPr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1183525F-CC4B-99D7-85A5-1FEDC06257A5}"/>
                </a:ext>
              </a:extLst>
            </p:cNvPr>
            <p:cNvSpPr/>
            <p:nvPr/>
          </p:nvSpPr>
          <p:spPr>
            <a:xfrm>
              <a:off x="12787115" y="1369663"/>
              <a:ext cx="1658064" cy="2072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33"/>
                </a:lnSpc>
              </a:pPr>
              <a:r>
                <a:rPr lang="en-US" sz="1333" b="1" dirty="0">
                  <a:solidFill>
                    <a:srgbClr val="333F70"/>
                  </a:solidFill>
                  <a:latin typeface="Poppins" panose="00000500000000000000" pitchFamily="2" charset="0"/>
                  <a:ea typeface="Unbounded Bold" pitchFamily="34" charset="-122"/>
                  <a:cs typeface="Poppins" panose="00000500000000000000" pitchFamily="2" charset="0"/>
                </a:rPr>
                <a:t>Pooja A</a:t>
              </a:r>
              <a:endParaRPr lang="en-US" sz="1333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608B0032-85FA-E9D2-7EDB-F6D843556E09}"/>
                </a:ext>
              </a:extLst>
            </p:cNvPr>
            <p:cNvSpPr/>
            <p:nvPr/>
          </p:nvSpPr>
          <p:spPr>
            <a:xfrm>
              <a:off x="9361925" y="1600277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r">
                <a:lnSpc>
                  <a:spcPts val="1375"/>
                </a:lnSpc>
              </a:pPr>
              <a:r>
                <a:rPr lang="en-US" sz="917" b="1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Research &amp; Cyber Forensics Specialist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Text 10">
              <a:extLst>
                <a:ext uri="{FF2B5EF4-FFF2-40B4-BE49-F238E27FC236}">
                  <a16:creationId xmlns:a16="http://schemas.microsoft.com/office/drawing/2014/main" id="{748FF6F2-8029-16A3-FBA3-10BA7B2F9B29}"/>
                </a:ext>
              </a:extLst>
            </p:cNvPr>
            <p:cNvSpPr/>
            <p:nvPr/>
          </p:nvSpPr>
          <p:spPr>
            <a:xfrm>
              <a:off x="9911953" y="2037397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Modern attack pattern analysis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Text 11">
              <a:extLst>
                <a:ext uri="{FF2B5EF4-FFF2-40B4-BE49-F238E27FC236}">
                  <a16:creationId xmlns:a16="http://schemas.microsoft.com/office/drawing/2014/main" id="{314CCD8F-947D-BAAD-1612-99D2046794FF}"/>
                </a:ext>
              </a:extLst>
            </p:cNvPr>
            <p:cNvSpPr/>
            <p:nvPr/>
          </p:nvSpPr>
          <p:spPr>
            <a:xfrm>
              <a:off x="9911953" y="2295882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Reverse Engineering Engine design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6" name="Text 12">
              <a:extLst>
                <a:ext uri="{FF2B5EF4-FFF2-40B4-BE49-F238E27FC236}">
                  <a16:creationId xmlns:a16="http://schemas.microsoft.com/office/drawing/2014/main" id="{CA15772F-21A7-CDED-F66E-A2B06DEB93CC}"/>
                </a:ext>
              </a:extLst>
            </p:cNvPr>
            <p:cNvSpPr/>
            <p:nvPr/>
          </p:nvSpPr>
          <p:spPr>
            <a:xfrm>
              <a:off x="9911953" y="2554367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Payload capture and analysis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Text 13">
              <a:extLst>
                <a:ext uri="{FF2B5EF4-FFF2-40B4-BE49-F238E27FC236}">
                  <a16:creationId xmlns:a16="http://schemas.microsoft.com/office/drawing/2014/main" id="{B5ECD04D-9730-DCEB-7BAD-A40004422A57}"/>
                </a:ext>
              </a:extLst>
            </p:cNvPr>
            <p:cNvSpPr/>
            <p:nvPr/>
          </p:nvSpPr>
          <p:spPr>
            <a:xfrm>
              <a:off x="9911953" y="2812852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Ethical defense mechanisms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85E01FB2-609E-A70B-82C5-31B2A19D2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462" y="1423858"/>
            <a:ext cx="3996333" cy="3996333"/>
          </a:xfrm>
          <a:prstGeom prst="rect">
            <a:avLst/>
          </a:prstGeom>
        </p:spPr>
      </p:pic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E4ACE727-1A57-3261-6E6F-1229B7D37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93" y="1891294"/>
            <a:ext cx="282404" cy="353090"/>
          </a:xfrm>
          <a:prstGeom prst="rect">
            <a:avLst/>
          </a:prstGeom>
        </p:spPr>
      </p:pic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4D33E103-7299-2172-E06A-C86A5AD23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569" y="1388468"/>
            <a:ext cx="3996333" cy="3996333"/>
          </a:xfrm>
          <a:prstGeom prst="rect">
            <a:avLst/>
          </a:prstGeom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EE38B680-81B4-8215-A07A-CD877265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227" y="3169397"/>
            <a:ext cx="290879" cy="36368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111BD847-E76A-00D3-4DBD-52200F3679A6}"/>
              </a:ext>
            </a:extLst>
          </p:cNvPr>
          <p:cNvGrpSpPr/>
          <p:nvPr/>
        </p:nvGrpSpPr>
        <p:grpSpPr>
          <a:xfrm>
            <a:off x="8045228" y="1362014"/>
            <a:ext cx="3545185" cy="2776042"/>
            <a:chOff x="9911953" y="3223974"/>
            <a:chExt cx="4254222" cy="333125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198A44-11C6-6C68-71A1-8D91E3EBE0C8}"/>
                </a:ext>
              </a:extLst>
            </p:cNvPr>
            <p:cNvGrpSpPr/>
            <p:nvPr/>
          </p:nvGrpSpPr>
          <p:grpSpPr>
            <a:xfrm>
              <a:off x="9978271" y="3223974"/>
              <a:ext cx="4187904" cy="1566148"/>
              <a:chOff x="9978271" y="3223974"/>
              <a:chExt cx="4187904" cy="1566148"/>
            </a:xfrm>
          </p:grpSpPr>
          <p:sp>
            <p:nvSpPr>
              <p:cNvPr id="20" name="Text 14">
                <a:extLst>
                  <a:ext uri="{FF2B5EF4-FFF2-40B4-BE49-F238E27FC236}">
                    <a16:creationId xmlns:a16="http://schemas.microsoft.com/office/drawing/2014/main" id="{D583CCDD-BD22-C2FB-9660-D9DF7832913A}"/>
                  </a:ext>
                </a:extLst>
              </p:cNvPr>
              <p:cNvSpPr/>
              <p:nvPr/>
            </p:nvSpPr>
            <p:spPr>
              <a:xfrm>
                <a:off x="9978271" y="3223974"/>
                <a:ext cx="1658064" cy="20728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1333"/>
                  </a:lnSpc>
                </a:pPr>
                <a:r>
                  <a:rPr lang="en-US" sz="1333" b="1" dirty="0">
                    <a:solidFill>
                      <a:srgbClr val="333F70"/>
                    </a:solidFill>
                    <a:latin typeface="Poppins" panose="00000500000000000000" pitchFamily="2" charset="0"/>
                    <a:ea typeface="Unbounded Bold" pitchFamily="34" charset="-122"/>
                    <a:cs typeface="Poppins" panose="00000500000000000000" pitchFamily="2" charset="0"/>
                  </a:rPr>
                  <a:t>Surya P</a:t>
                </a:r>
                <a:endParaRPr lang="en-US" sz="1333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1" name="Text 15">
                <a:extLst>
                  <a:ext uri="{FF2B5EF4-FFF2-40B4-BE49-F238E27FC236}">
                    <a16:creationId xmlns:a16="http://schemas.microsoft.com/office/drawing/2014/main" id="{955638B1-5B83-CF8A-A470-07EDB8446DF6}"/>
                  </a:ext>
                </a:extLst>
              </p:cNvPr>
              <p:cNvSpPr/>
              <p:nvPr/>
            </p:nvSpPr>
            <p:spPr>
              <a:xfrm>
                <a:off x="9978271" y="3510796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1375"/>
                  </a:lnSpc>
                </a:pPr>
                <a:r>
                  <a:rPr lang="en-US" sz="917" b="1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Full-Stack Developer &amp; System Integrator</a:t>
                </a:r>
                <a:endParaRPr lang="en-US" sz="917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2" name="Text 16">
                <a:extLst>
                  <a:ext uri="{FF2B5EF4-FFF2-40B4-BE49-F238E27FC236}">
                    <a16:creationId xmlns:a16="http://schemas.microsoft.com/office/drawing/2014/main" id="{95AEFB35-2E73-A543-AB07-4595CA0B0109}"/>
                  </a:ext>
                </a:extLst>
              </p:cNvPr>
              <p:cNvSpPr/>
              <p:nvPr/>
            </p:nvSpPr>
            <p:spPr>
              <a:xfrm>
                <a:off x="9978271" y="3802499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39" indent="-285739">
                  <a:lnSpc>
                    <a:spcPts val="1375"/>
                  </a:lnSpc>
                  <a:buSzPct val="100000"/>
                  <a:buChar char="•"/>
                </a:pPr>
                <a:r>
                  <a:rPr lang="en-US" sz="917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Real-time web ecosystem builder</a:t>
                </a:r>
                <a:endParaRPr lang="en-US" sz="917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3" name="Text 17">
                <a:extLst>
                  <a:ext uri="{FF2B5EF4-FFF2-40B4-BE49-F238E27FC236}">
                    <a16:creationId xmlns:a16="http://schemas.microsoft.com/office/drawing/2014/main" id="{301A9DEA-73E6-4779-7849-E4C3FA1004EE}"/>
                  </a:ext>
                </a:extLst>
              </p:cNvPr>
              <p:cNvSpPr/>
              <p:nvPr/>
            </p:nvSpPr>
            <p:spPr>
              <a:xfrm>
                <a:off x="9978271" y="4060984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39" indent="-285739">
                  <a:lnSpc>
                    <a:spcPts val="1375"/>
                  </a:lnSpc>
                  <a:buSzPct val="100000"/>
                  <a:buChar char="•"/>
                </a:pPr>
                <a:r>
                  <a:rPr lang="en-US" sz="917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Segregation Layer integration</a:t>
                </a:r>
                <a:endParaRPr lang="en-US" sz="917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4" name="Text 18">
                <a:extLst>
                  <a:ext uri="{FF2B5EF4-FFF2-40B4-BE49-F238E27FC236}">
                    <a16:creationId xmlns:a16="http://schemas.microsoft.com/office/drawing/2014/main" id="{E06C3A62-B9A8-5DA2-81CC-50ACB3529A6E}"/>
                  </a:ext>
                </a:extLst>
              </p:cNvPr>
              <p:cNvSpPr/>
              <p:nvPr/>
            </p:nvSpPr>
            <p:spPr>
              <a:xfrm>
                <a:off x="9978271" y="4319468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39" indent="-285739">
                  <a:lnSpc>
                    <a:spcPts val="1375"/>
                  </a:lnSpc>
                  <a:buSzPct val="100000"/>
                  <a:buChar char="•"/>
                </a:pPr>
                <a:r>
                  <a:rPr lang="en-US" sz="917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Traffic rerouting modules</a:t>
                </a:r>
                <a:endParaRPr lang="en-US" sz="917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5" name="Text 19">
                <a:extLst>
                  <a:ext uri="{FF2B5EF4-FFF2-40B4-BE49-F238E27FC236}">
                    <a16:creationId xmlns:a16="http://schemas.microsoft.com/office/drawing/2014/main" id="{6787E941-5294-EED5-7504-9FB0E548E9F6}"/>
                  </a:ext>
                </a:extLst>
              </p:cNvPr>
              <p:cNvSpPr/>
              <p:nvPr/>
            </p:nvSpPr>
            <p:spPr>
              <a:xfrm>
                <a:off x="9978271" y="4577953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39" indent="-285739">
                  <a:lnSpc>
                    <a:spcPts val="1375"/>
                  </a:lnSpc>
                  <a:buSzPct val="100000"/>
                  <a:buChar char="•"/>
                </a:pPr>
                <a:r>
                  <a:rPr lang="en-US" sz="917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End-to-end system orchestration</a:t>
                </a:r>
                <a:endParaRPr lang="en-US" sz="917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8" name="Text 20">
              <a:extLst>
                <a:ext uri="{FF2B5EF4-FFF2-40B4-BE49-F238E27FC236}">
                  <a16:creationId xmlns:a16="http://schemas.microsoft.com/office/drawing/2014/main" id="{801086AB-5019-5CA8-D5AB-888DA89E840D}"/>
                </a:ext>
              </a:extLst>
            </p:cNvPr>
            <p:cNvSpPr/>
            <p:nvPr/>
          </p:nvSpPr>
          <p:spPr>
            <a:xfrm>
              <a:off x="9911953" y="4989076"/>
              <a:ext cx="1658064" cy="2072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33"/>
                </a:lnSpc>
              </a:pPr>
              <a:r>
                <a:rPr lang="en-US" sz="1333" b="1" dirty="0">
                  <a:solidFill>
                    <a:srgbClr val="333F70"/>
                  </a:solidFill>
                  <a:latin typeface="Poppins" panose="00000500000000000000" pitchFamily="2" charset="0"/>
                  <a:ea typeface="Unbounded Bold" pitchFamily="34" charset="-122"/>
                  <a:cs typeface="Poppins" panose="00000500000000000000" pitchFamily="2" charset="0"/>
                </a:rPr>
                <a:t>Gayathri M</a:t>
              </a:r>
              <a:endParaRPr lang="en-US" sz="1333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9" name="Text 21">
              <a:extLst>
                <a:ext uri="{FF2B5EF4-FFF2-40B4-BE49-F238E27FC236}">
                  <a16:creationId xmlns:a16="http://schemas.microsoft.com/office/drawing/2014/main" id="{32D005AA-41B3-3193-9C9E-70B2E3405F56}"/>
                </a:ext>
              </a:extLst>
            </p:cNvPr>
            <p:cNvSpPr/>
            <p:nvPr/>
          </p:nvSpPr>
          <p:spPr>
            <a:xfrm>
              <a:off x="9911953" y="5275897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75"/>
                </a:lnSpc>
              </a:pPr>
              <a:r>
                <a:rPr lang="en-US" sz="917" b="1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Security Automation Engineer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0" name="Text 22">
              <a:extLst>
                <a:ext uri="{FF2B5EF4-FFF2-40B4-BE49-F238E27FC236}">
                  <a16:creationId xmlns:a16="http://schemas.microsoft.com/office/drawing/2014/main" id="{1FF38831-9C3E-F32C-F568-80894DDDCF2B}"/>
                </a:ext>
              </a:extLst>
            </p:cNvPr>
            <p:cNvSpPr/>
            <p:nvPr/>
          </p:nvSpPr>
          <p:spPr>
            <a:xfrm>
              <a:off x="9911953" y="5567601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Self-Healing Core implementation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1" name="Text 23">
              <a:extLst>
                <a:ext uri="{FF2B5EF4-FFF2-40B4-BE49-F238E27FC236}">
                  <a16:creationId xmlns:a16="http://schemas.microsoft.com/office/drawing/2014/main" id="{EFF0947E-0C22-A219-43D7-637B40CBE34F}"/>
                </a:ext>
              </a:extLst>
            </p:cNvPr>
            <p:cNvSpPr/>
            <p:nvPr/>
          </p:nvSpPr>
          <p:spPr>
            <a:xfrm>
              <a:off x="9911953" y="5826085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Snapshot and rollback logic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2" name="Text 24">
              <a:extLst>
                <a:ext uri="{FF2B5EF4-FFF2-40B4-BE49-F238E27FC236}">
                  <a16:creationId xmlns:a16="http://schemas.microsoft.com/office/drawing/2014/main" id="{85EF1723-68C0-63F5-677F-7F9AC97A46DA}"/>
                </a:ext>
              </a:extLst>
            </p:cNvPr>
            <p:cNvSpPr/>
            <p:nvPr/>
          </p:nvSpPr>
          <p:spPr>
            <a:xfrm>
              <a:off x="9911953" y="6084570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Real-time patching automation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3" name="Text 25">
              <a:extLst>
                <a:ext uri="{FF2B5EF4-FFF2-40B4-BE49-F238E27FC236}">
                  <a16:creationId xmlns:a16="http://schemas.microsoft.com/office/drawing/2014/main" id="{FF86EF3C-D671-13C8-4DB4-7A010861E712}"/>
                </a:ext>
              </a:extLst>
            </p:cNvPr>
            <p:cNvSpPr/>
            <p:nvPr/>
          </p:nvSpPr>
          <p:spPr>
            <a:xfrm>
              <a:off x="9911953" y="6343055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Timeline synchronization control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34" name="Image 6" descr="preencoded.png">
            <a:extLst>
              <a:ext uri="{FF2B5EF4-FFF2-40B4-BE49-F238E27FC236}">
                <a16:creationId xmlns:a16="http://schemas.microsoft.com/office/drawing/2014/main" id="{FF63C135-18F8-43FB-B9F3-58C35833A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4049" y="1307886"/>
            <a:ext cx="3996333" cy="3996333"/>
          </a:xfrm>
          <a:prstGeom prst="rect">
            <a:avLst/>
          </a:prstGeom>
        </p:spPr>
      </p:pic>
      <p:pic>
        <p:nvPicPr>
          <p:cNvPr id="35" name="Image 7" descr="preencoded.png">
            <a:extLst>
              <a:ext uri="{FF2B5EF4-FFF2-40B4-BE49-F238E27FC236}">
                <a16:creationId xmlns:a16="http://schemas.microsoft.com/office/drawing/2014/main" id="{E67F748E-C6F0-B8D4-53A2-714BEC8B9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4078" y="4484983"/>
            <a:ext cx="282404" cy="35309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953236B-4505-D4EC-60E0-5AD0E23CF832}"/>
              </a:ext>
            </a:extLst>
          </p:cNvPr>
          <p:cNvGrpSpPr/>
          <p:nvPr/>
        </p:nvGrpSpPr>
        <p:grpSpPr>
          <a:xfrm>
            <a:off x="8026794" y="4365702"/>
            <a:ext cx="3545185" cy="1287933"/>
            <a:chOff x="464225" y="4568339"/>
            <a:chExt cx="4254222" cy="1545520"/>
          </a:xfrm>
        </p:grpSpPr>
        <p:sp>
          <p:nvSpPr>
            <p:cNvPr id="36" name="Text 26">
              <a:extLst>
                <a:ext uri="{FF2B5EF4-FFF2-40B4-BE49-F238E27FC236}">
                  <a16:creationId xmlns:a16="http://schemas.microsoft.com/office/drawing/2014/main" id="{45BAEE83-DA72-BF72-B0E9-37ECEBF18606}"/>
                </a:ext>
              </a:extLst>
            </p:cNvPr>
            <p:cNvSpPr/>
            <p:nvPr/>
          </p:nvSpPr>
          <p:spPr>
            <a:xfrm>
              <a:off x="464225" y="4568339"/>
              <a:ext cx="1658064" cy="2072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33"/>
                </a:lnSpc>
              </a:pPr>
              <a:r>
                <a:rPr lang="en-US" sz="1333" b="1" dirty="0">
                  <a:solidFill>
                    <a:srgbClr val="333F70"/>
                  </a:solidFill>
                  <a:latin typeface="Poppins" panose="00000500000000000000" pitchFamily="2" charset="0"/>
                  <a:ea typeface="Unbounded Bold" pitchFamily="34" charset="-122"/>
                  <a:cs typeface="Poppins" panose="00000500000000000000" pitchFamily="2" charset="0"/>
                </a:rPr>
                <a:t>Gomathi M P</a:t>
              </a:r>
              <a:endParaRPr lang="en-US" sz="1333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7" name="Text 27">
              <a:extLst>
                <a:ext uri="{FF2B5EF4-FFF2-40B4-BE49-F238E27FC236}">
                  <a16:creationId xmlns:a16="http://schemas.microsoft.com/office/drawing/2014/main" id="{8D73608D-02B3-063B-E5F1-A724F83428B8}"/>
                </a:ext>
              </a:extLst>
            </p:cNvPr>
            <p:cNvSpPr/>
            <p:nvPr/>
          </p:nvSpPr>
          <p:spPr>
            <a:xfrm>
              <a:off x="464225" y="4834533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75"/>
                </a:lnSpc>
              </a:pPr>
              <a:r>
                <a:rPr lang="en-US" sz="917" b="1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UI/UX Designer &amp; Visualization Analyst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8" name="Text 28">
              <a:extLst>
                <a:ext uri="{FF2B5EF4-FFF2-40B4-BE49-F238E27FC236}">
                  <a16:creationId xmlns:a16="http://schemas.microsoft.com/office/drawing/2014/main" id="{8977C702-2CAC-FBAD-B0FB-3F7389A74C24}"/>
                </a:ext>
              </a:extLst>
            </p:cNvPr>
            <p:cNvSpPr/>
            <p:nvPr/>
          </p:nvSpPr>
          <p:spPr>
            <a:xfrm>
              <a:off x="464225" y="5126236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Security Dashboard design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9" name="Text 29">
              <a:extLst>
                <a:ext uri="{FF2B5EF4-FFF2-40B4-BE49-F238E27FC236}">
                  <a16:creationId xmlns:a16="http://schemas.microsoft.com/office/drawing/2014/main" id="{C5BEE3D7-0B84-2171-793C-65A59E396B45}"/>
                </a:ext>
              </a:extLst>
            </p:cNvPr>
            <p:cNvSpPr/>
            <p:nvPr/>
          </p:nvSpPr>
          <p:spPr>
            <a:xfrm>
              <a:off x="464225" y="5384721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Ultra-realistic shadow </a:t>
              </a:r>
              <a:r>
                <a:rPr lang="en-US" sz="917" dirty="0" err="1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interfacesa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0" name="Text 30">
              <a:extLst>
                <a:ext uri="{FF2B5EF4-FFF2-40B4-BE49-F238E27FC236}">
                  <a16:creationId xmlns:a16="http://schemas.microsoft.com/office/drawing/2014/main" id="{B770BF26-37E0-73F8-ED36-F3CBFC414E29}"/>
                </a:ext>
              </a:extLst>
            </p:cNvPr>
            <p:cNvSpPr/>
            <p:nvPr/>
          </p:nvSpPr>
          <p:spPr>
            <a:xfrm>
              <a:off x="464225" y="5643205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Attack movement visualization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1" name="Text 31">
              <a:extLst>
                <a:ext uri="{FF2B5EF4-FFF2-40B4-BE49-F238E27FC236}">
                  <a16:creationId xmlns:a16="http://schemas.microsoft.com/office/drawing/2014/main" id="{08421A7A-5624-72A9-401F-03B4E060285E}"/>
                </a:ext>
              </a:extLst>
            </p:cNvPr>
            <p:cNvSpPr/>
            <p:nvPr/>
          </p:nvSpPr>
          <p:spPr>
            <a:xfrm>
              <a:off x="464225" y="5901690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1375"/>
                </a:lnSpc>
                <a:buSzPct val="100000"/>
                <a:buChar char="•"/>
              </a:pPr>
              <a:r>
                <a:rPr lang="en-US" sz="917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Deception analytics display</a:t>
              </a:r>
              <a:endParaRPr lang="en-US" sz="917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42" name="Image 8" descr="preencoded.png">
            <a:extLst>
              <a:ext uri="{FF2B5EF4-FFF2-40B4-BE49-F238E27FC236}">
                <a16:creationId xmlns:a16="http://schemas.microsoft.com/office/drawing/2014/main" id="{C204A038-17A9-F04B-DDDB-69FEB0EFA6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0579" y="1348831"/>
            <a:ext cx="3996333" cy="3996333"/>
          </a:xfrm>
          <a:prstGeom prst="rect">
            <a:avLst/>
          </a:prstGeom>
        </p:spPr>
      </p:pic>
      <p:pic>
        <p:nvPicPr>
          <p:cNvPr id="43" name="Image 9" descr="preencoded.png">
            <a:extLst>
              <a:ext uri="{FF2B5EF4-FFF2-40B4-BE49-F238E27FC236}">
                <a16:creationId xmlns:a16="http://schemas.microsoft.com/office/drawing/2014/main" id="{133FFC50-6214-055A-83D4-30F37C0AB2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4539" y="3906913"/>
            <a:ext cx="241678" cy="302171"/>
          </a:xfrm>
          <a:prstGeom prst="rect">
            <a:avLst/>
          </a:prstGeom>
        </p:spPr>
      </p:pic>
      <p:sp>
        <p:nvSpPr>
          <p:cNvPr id="44" name="Shape 32">
            <a:extLst>
              <a:ext uri="{FF2B5EF4-FFF2-40B4-BE49-F238E27FC236}">
                <a16:creationId xmlns:a16="http://schemas.microsoft.com/office/drawing/2014/main" id="{6B3B0FEB-B24C-2ED0-98F1-9BFD9A637FBD}"/>
              </a:ext>
            </a:extLst>
          </p:cNvPr>
          <p:cNvSpPr/>
          <p:nvPr/>
        </p:nvSpPr>
        <p:spPr>
          <a:xfrm>
            <a:off x="386854" y="5642225"/>
            <a:ext cx="11418293" cy="20142"/>
          </a:xfrm>
          <a:prstGeom prst="rect">
            <a:avLst/>
          </a:prstGeom>
          <a:solidFill>
            <a:srgbClr val="333F70">
              <a:alpha val="50000"/>
            </a:srgbClr>
          </a:solidFill>
          <a:ln/>
        </p:spPr>
      </p:sp>
      <p:sp>
        <p:nvSpPr>
          <p:cNvPr id="45" name="Text 33">
            <a:extLst>
              <a:ext uri="{FF2B5EF4-FFF2-40B4-BE49-F238E27FC236}">
                <a16:creationId xmlns:a16="http://schemas.microsoft.com/office/drawing/2014/main" id="{A7166232-9EBF-CE3B-1678-85A4F850D6E2}"/>
              </a:ext>
            </a:extLst>
          </p:cNvPr>
          <p:cNvSpPr/>
          <p:nvPr/>
        </p:nvSpPr>
        <p:spPr>
          <a:xfrm>
            <a:off x="552649" y="5910957"/>
            <a:ext cx="11252498" cy="221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33" i="1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"CipherStorm – Where </a:t>
            </a:r>
            <a:r>
              <a:rPr lang="en-US" sz="1333" i="1" dirty="0">
                <a:solidFill>
                  <a:srgbClr val="26A68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Illusion Meets Intelligence</a:t>
            </a:r>
            <a:r>
              <a:rPr lang="en-US" sz="1333" i="1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."</a:t>
            </a:r>
            <a:endParaRPr lang="en-US" sz="133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 34">
            <a:extLst>
              <a:ext uri="{FF2B5EF4-FFF2-40B4-BE49-F238E27FC236}">
                <a16:creationId xmlns:a16="http://schemas.microsoft.com/office/drawing/2014/main" id="{98FA5C28-B069-3090-3756-6852ADC13841}"/>
              </a:ext>
            </a:extLst>
          </p:cNvPr>
          <p:cNvSpPr/>
          <p:nvPr/>
        </p:nvSpPr>
        <p:spPr>
          <a:xfrm>
            <a:off x="552649" y="6256338"/>
            <a:ext cx="11252498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917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We don't block attacks — we rewrite reality.</a:t>
            </a:r>
            <a:endParaRPr lang="en-US" sz="91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Shape 35">
            <a:extLst>
              <a:ext uri="{FF2B5EF4-FFF2-40B4-BE49-F238E27FC236}">
                <a16:creationId xmlns:a16="http://schemas.microsoft.com/office/drawing/2014/main" id="{76F56ED4-6717-CE8D-6772-D15A41504351}"/>
              </a:ext>
            </a:extLst>
          </p:cNvPr>
          <p:cNvSpPr/>
          <p:nvPr/>
        </p:nvSpPr>
        <p:spPr>
          <a:xfrm>
            <a:off x="386854" y="5786636"/>
            <a:ext cx="12700" cy="770831"/>
          </a:xfrm>
          <a:prstGeom prst="rect">
            <a:avLst/>
          </a:prstGeom>
          <a:solidFill>
            <a:srgbClr val="26A688"/>
          </a:solidFill>
          <a:ln/>
        </p:spPr>
      </p:sp>
    </p:spTree>
    <p:extLst>
      <p:ext uri="{BB962C8B-B14F-4D97-AF65-F5344CB8AC3E}">
        <p14:creationId xmlns:p14="http://schemas.microsoft.com/office/powerpoint/2010/main" val="87013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B19BB2-5886-A132-7332-A8DC9EAE0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1298CA4-3A80-0EC5-6B1A-8EE8B9523975}"/>
              </a:ext>
            </a:extLst>
          </p:cNvPr>
          <p:cNvSpPr/>
          <p:nvPr/>
        </p:nvSpPr>
        <p:spPr>
          <a:xfrm>
            <a:off x="383878" y="395585"/>
            <a:ext cx="2580779" cy="32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333" dirty="0">
                <a:solidFill>
                  <a:srgbClr val="051D3A"/>
                </a:solidFill>
                <a:latin typeface="Poppins" panose="00000500000000000000" pitchFamily="2" charset="0"/>
                <a:ea typeface="Funnel Display" pitchFamily="34" charset="-122"/>
                <a:cs typeface="Poppins" panose="00000500000000000000" pitchFamily="2" charset="0"/>
              </a:rPr>
              <a:t>The Ask</a:t>
            </a:r>
            <a:endParaRPr lang="en-US" sz="233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49AF438E-0C1F-F8F2-D458-565A673E47C9}"/>
              </a:ext>
            </a:extLst>
          </p:cNvPr>
          <p:cNvSpPr/>
          <p:nvPr/>
        </p:nvSpPr>
        <p:spPr>
          <a:xfrm>
            <a:off x="383878" y="1047155"/>
            <a:ext cx="6852245" cy="799108"/>
          </a:xfrm>
          <a:prstGeom prst="roundRect">
            <a:avLst>
              <a:gd name="adj" fmla="val 7629"/>
            </a:avLst>
          </a:prstGeom>
          <a:solidFill>
            <a:srgbClr val="FAF5EB"/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0C9A4CA-2D2E-A63B-4DFD-621CC078B1A1}"/>
              </a:ext>
            </a:extLst>
          </p:cNvPr>
          <p:cNvSpPr/>
          <p:nvPr/>
        </p:nvSpPr>
        <p:spPr>
          <a:xfrm>
            <a:off x="383878" y="1034455"/>
            <a:ext cx="6852245" cy="50800"/>
          </a:xfrm>
          <a:prstGeom prst="roundRect">
            <a:avLst>
              <a:gd name="adj" fmla="val 90686"/>
            </a:avLst>
          </a:prstGeom>
          <a:solidFill>
            <a:srgbClr val="3371A5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A769FD4-9196-2723-F209-53D1E465399B}"/>
              </a:ext>
            </a:extLst>
          </p:cNvPr>
          <p:cNvSpPr/>
          <p:nvPr/>
        </p:nvSpPr>
        <p:spPr>
          <a:xfrm>
            <a:off x="3645496" y="882651"/>
            <a:ext cx="329009" cy="329009"/>
          </a:xfrm>
          <a:prstGeom prst="roundRect">
            <a:avLst>
              <a:gd name="adj" fmla="val 231604"/>
            </a:avLst>
          </a:prstGeom>
          <a:solidFill>
            <a:srgbClr val="3371A5"/>
          </a:solidFill>
          <a:ln/>
        </p:spPr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EF6D3C96-F32C-A453-32FD-A918C070E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4219" y="981373"/>
            <a:ext cx="131564" cy="131564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35754D2E-44E7-F162-D871-2205FA63EEAD}"/>
              </a:ext>
            </a:extLst>
          </p:cNvPr>
          <p:cNvSpPr/>
          <p:nvPr/>
        </p:nvSpPr>
        <p:spPr>
          <a:xfrm>
            <a:off x="506214" y="1321296"/>
            <a:ext cx="1290340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167" dirty="0">
                <a:solidFill>
                  <a:srgbClr val="2B3541"/>
                </a:solidFill>
                <a:latin typeface="Poppins" panose="00000500000000000000" pitchFamily="2" charset="0"/>
                <a:ea typeface="Funnel Display" pitchFamily="34" charset="-122"/>
                <a:cs typeface="Poppins" panose="00000500000000000000" pitchFamily="2" charset="0"/>
              </a:rPr>
              <a:t>Mentorship</a:t>
            </a:r>
            <a:endParaRPr lang="en-US" sz="11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8CC5B26-5CC7-60A2-1B28-8B192AF06D1A}"/>
              </a:ext>
            </a:extLst>
          </p:cNvPr>
          <p:cNvSpPr/>
          <p:nvPr/>
        </p:nvSpPr>
        <p:spPr>
          <a:xfrm>
            <a:off x="506214" y="1548408"/>
            <a:ext cx="6607572" cy="17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2B3541"/>
                </a:solidFill>
                <a:latin typeface="Poppins" panose="00000500000000000000" pitchFamily="2" charset="0"/>
                <a:ea typeface="Funnel Sans" pitchFamily="34" charset="-122"/>
                <a:cs typeface="Poppins" panose="00000500000000000000" pitchFamily="2" charset="0"/>
              </a:rPr>
              <a:t>Guidance from cybersecurity researchers at IITM to refine our approach.</a:t>
            </a:r>
            <a:endParaRPr lang="en-US" sz="875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A04AE622-27BC-3C12-F088-5FF68A23BD28}"/>
              </a:ext>
            </a:extLst>
          </p:cNvPr>
          <p:cNvSpPr/>
          <p:nvPr/>
        </p:nvSpPr>
        <p:spPr>
          <a:xfrm>
            <a:off x="383878" y="2120404"/>
            <a:ext cx="6852245" cy="799108"/>
          </a:xfrm>
          <a:prstGeom prst="roundRect">
            <a:avLst>
              <a:gd name="adj" fmla="val 7629"/>
            </a:avLst>
          </a:prstGeom>
          <a:solidFill>
            <a:srgbClr val="FAF5EB"/>
          </a:solidFill>
          <a:ln/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9B7E2E57-99DD-BA6A-1ABD-4BF9F0C71C52}"/>
              </a:ext>
            </a:extLst>
          </p:cNvPr>
          <p:cNvSpPr/>
          <p:nvPr/>
        </p:nvSpPr>
        <p:spPr>
          <a:xfrm>
            <a:off x="383878" y="2107704"/>
            <a:ext cx="6852245" cy="50800"/>
          </a:xfrm>
          <a:prstGeom prst="roundRect">
            <a:avLst>
              <a:gd name="adj" fmla="val 90686"/>
            </a:avLst>
          </a:prstGeom>
          <a:solidFill>
            <a:srgbClr val="3371A5"/>
          </a:solidFill>
          <a:ln/>
        </p:spPr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C04E2BB1-CACA-C2B7-C600-FB72E6021B13}"/>
              </a:ext>
            </a:extLst>
          </p:cNvPr>
          <p:cNvSpPr/>
          <p:nvPr/>
        </p:nvSpPr>
        <p:spPr>
          <a:xfrm>
            <a:off x="3645496" y="1955900"/>
            <a:ext cx="329009" cy="329009"/>
          </a:xfrm>
          <a:prstGeom prst="roundRect">
            <a:avLst>
              <a:gd name="adj" fmla="val 231604"/>
            </a:avLst>
          </a:prstGeom>
          <a:solidFill>
            <a:srgbClr val="3371A5"/>
          </a:solidFill>
          <a:ln/>
        </p:spPr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C11329E5-1610-F27B-286A-9C3BF62EB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4219" y="2054622"/>
            <a:ext cx="131564" cy="131564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29D5EF3D-5E66-D5AB-95CA-B3C77110DC93}"/>
              </a:ext>
            </a:extLst>
          </p:cNvPr>
          <p:cNvSpPr/>
          <p:nvPr/>
        </p:nvSpPr>
        <p:spPr>
          <a:xfrm>
            <a:off x="506215" y="2394545"/>
            <a:ext cx="1378049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167" dirty="0">
                <a:solidFill>
                  <a:srgbClr val="2B3541"/>
                </a:solidFill>
                <a:latin typeface="Poppins" panose="00000500000000000000" pitchFamily="2" charset="0"/>
                <a:ea typeface="Funnel Display" pitchFamily="34" charset="-122"/>
                <a:cs typeface="Poppins" panose="00000500000000000000" pitchFamily="2" charset="0"/>
              </a:rPr>
              <a:t>Infrastructure Support</a:t>
            </a:r>
            <a:endParaRPr lang="en-US" sz="11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A02754D6-1BCC-AF4B-BECF-F8BCE7DEB389}"/>
              </a:ext>
            </a:extLst>
          </p:cNvPr>
          <p:cNvSpPr/>
          <p:nvPr/>
        </p:nvSpPr>
        <p:spPr>
          <a:xfrm>
            <a:off x="506214" y="2621657"/>
            <a:ext cx="6607572" cy="17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2B3541"/>
                </a:solidFill>
                <a:latin typeface="Poppins" panose="00000500000000000000" pitchFamily="2" charset="0"/>
                <a:ea typeface="Funnel Sans" pitchFamily="34" charset="-122"/>
                <a:cs typeface="Poppins" panose="00000500000000000000" pitchFamily="2" charset="0"/>
              </a:rPr>
              <a:t>Cloud resources for full-scale prototype testing and validation.</a:t>
            </a:r>
            <a:endParaRPr lang="en-US" sz="875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52EBE0BA-1FC7-7FC1-5A95-CB581D26CAF9}"/>
              </a:ext>
            </a:extLst>
          </p:cNvPr>
          <p:cNvSpPr/>
          <p:nvPr/>
        </p:nvSpPr>
        <p:spPr>
          <a:xfrm>
            <a:off x="383878" y="3193654"/>
            <a:ext cx="6852245" cy="799108"/>
          </a:xfrm>
          <a:prstGeom prst="roundRect">
            <a:avLst>
              <a:gd name="adj" fmla="val 7629"/>
            </a:avLst>
          </a:prstGeom>
          <a:solidFill>
            <a:srgbClr val="FAF5EB"/>
          </a:solidFill>
          <a:ln/>
        </p:spPr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ACF17E27-976A-66D9-6DC2-56B0C1809244}"/>
              </a:ext>
            </a:extLst>
          </p:cNvPr>
          <p:cNvSpPr/>
          <p:nvPr/>
        </p:nvSpPr>
        <p:spPr>
          <a:xfrm>
            <a:off x="383878" y="3180953"/>
            <a:ext cx="6852245" cy="50800"/>
          </a:xfrm>
          <a:prstGeom prst="roundRect">
            <a:avLst>
              <a:gd name="adj" fmla="val 90686"/>
            </a:avLst>
          </a:prstGeom>
          <a:solidFill>
            <a:srgbClr val="3371A5"/>
          </a:solidFill>
          <a:ln/>
        </p:spPr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D3C7B71F-D906-D5DD-0B0C-B22C69854ADF}"/>
              </a:ext>
            </a:extLst>
          </p:cNvPr>
          <p:cNvSpPr/>
          <p:nvPr/>
        </p:nvSpPr>
        <p:spPr>
          <a:xfrm>
            <a:off x="3645496" y="3029149"/>
            <a:ext cx="329009" cy="329009"/>
          </a:xfrm>
          <a:prstGeom prst="roundRect">
            <a:avLst>
              <a:gd name="adj" fmla="val 231604"/>
            </a:avLst>
          </a:prstGeom>
          <a:solidFill>
            <a:srgbClr val="3371A5"/>
          </a:solidFill>
          <a:ln/>
        </p:spPr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717F6B7F-BE79-26B1-3D9B-5BD8745BC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4219" y="3127871"/>
            <a:ext cx="131564" cy="131564"/>
          </a:xfrm>
          <a:prstGeom prst="rect">
            <a:avLst/>
          </a:prstGeom>
        </p:spPr>
      </p:pic>
      <p:sp>
        <p:nvSpPr>
          <p:cNvPr id="20" name="Text 14">
            <a:extLst>
              <a:ext uri="{FF2B5EF4-FFF2-40B4-BE49-F238E27FC236}">
                <a16:creationId xmlns:a16="http://schemas.microsoft.com/office/drawing/2014/main" id="{B690CAC2-DAA6-65B7-C1C5-6B4B0C11C5AC}"/>
              </a:ext>
            </a:extLst>
          </p:cNvPr>
          <p:cNvSpPr/>
          <p:nvPr/>
        </p:nvSpPr>
        <p:spPr>
          <a:xfrm>
            <a:off x="506214" y="3467794"/>
            <a:ext cx="1439268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167" dirty="0">
                <a:solidFill>
                  <a:srgbClr val="2B3541"/>
                </a:solidFill>
                <a:latin typeface="Poppins" panose="00000500000000000000" pitchFamily="2" charset="0"/>
                <a:ea typeface="Funnel Display" pitchFamily="34" charset="-122"/>
                <a:cs typeface="Poppins" panose="00000500000000000000" pitchFamily="2" charset="0"/>
              </a:rPr>
              <a:t>Enterprise Partnerships</a:t>
            </a:r>
            <a:endParaRPr lang="en-US" sz="11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962DC25F-372A-9361-D061-EDB77A232B2E}"/>
              </a:ext>
            </a:extLst>
          </p:cNvPr>
          <p:cNvSpPr/>
          <p:nvPr/>
        </p:nvSpPr>
        <p:spPr>
          <a:xfrm>
            <a:off x="506214" y="3694907"/>
            <a:ext cx="6607572" cy="17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2B3541"/>
                </a:solidFill>
                <a:latin typeface="Poppins" panose="00000500000000000000" pitchFamily="2" charset="0"/>
                <a:ea typeface="Funnel Sans" pitchFamily="34" charset="-122"/>
                <a:cs typeface="Poppins" panose="00000500000000000000" pitchFamily="2" charset="0"/>
              </a:rPr>
              <a:t>Collaborate with organizations to pilot our solution in real-world scenarios.</a:t>
            </a:r>
            <a:endParaRPr lang="en-US" sz="875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Shape 16">
            <a:extLst>
              <a:ext uri="{FF2B5EF4-FFF2-40B4-BE49-F238E27FC236}">
                <a16:creationId xmlns:a16="http://schemas.microsoft.com/office/drawing/2014/main" id="{4667CE89-CCD7-D616-634D-BAA6D139310B}"/>
              </a:ext>
            </a:extLst>
          </p:cNvPr>
          <p:cNvSpPr/>
          <p:nvPr/>
        </p:nvSpPr>
        <p:spPr>
          <a:xfrm>
            <a:off x="383878" y="4266903"/>
            <a:ext cx="6852245" cy="799108"/>
          </a:xfrm>
          <a:prstGeom prst="roundRect">
            <a:avLst>
              <a:gd name="adj" fmla="val 7629"/>
            </a:avLst>
          </a:prstGeom>
          <a:solidFill>
            <a:srgbClr val="FAF5EB"/>
          </a:solidFill>
          <a:ln/>
        </p:spPr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673C8B01-1E66-A93A-F3F6-1EC2A87DB589}"/>
              </a:ext>
            </a:extLst>
          </p:cNvPr>
          <p:cNvSpPr/>
          <p:nvPr/>
        </p:nvSpPr>
        <p:spPr>
          <a:xfrm>
            <a:off x="383878" y="4254203"/>
            <a:ext cx="6852245" cy="50800"/>
          </a:xfrm>
          <a:prstGeom prst="roundRect">
            <a:avLst>
              <a:gd name="adj" fmla="val 90686"/>
            </a:avLst>
          </a:prstGeom>
          <a:solidFill>
            <a:srgbClr val="3371A5"/>
          </a:solidFill>
          <a:ln/>
        </p:spPr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D80A2BE7-53FF-8866-BA1E-9FA8751433FB}"/>
              </a:ext>
            </a:extLst>
          </p:cNvPr>
          <p:cNvSpPr/>
          <p:nvPr/>
        </p:nvSpPr>
        <p:spPr>
          <a:xfrm>
            <a:off x="3645496" y="4102398"/>
            <a:ext cx="329009" cy="329009"/>
          </a:xfrm>
          <a:prstGeom prst="roundRect">
            <a:avLst>
              <a:gd name="adj" fmla="val 231604"/>
            </a:avLst>
          </a:prstGeom>
          <a:solidFill>
            <a:srgbClr val="3371A5"/>
          </a:solidFill>
          <a:ln/>
        </p:spPr>
      </p:sp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EA22BA47-FFF5-815D-024F-E2CCD6B61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4219" y="4201121"/>
            <a:ext cx="131564" cy="131564"/>
          </a:xfrm>
          <a:prstGeom prst="rect">
            <a:avLst/>
          </a:prstGeom>
        </p:spPr>
      </p:pic>
      <p:sp>
        <p:nvSpPr>
          <p:cNvPr id="26" name="Text 19">
            <a:extLst>
              <a:ext uri="{FF2B5EF4-FFF2-40B4-BE49-F238E27FC236}">
                <a16:creationId xmlns:a16="http://schemas.microsoft.com/office/drawing/2014/main" id="{7E44E6D3-3E3B-A977-BC24-2EC251B2234F}"/>
              </a:ext>
            </a:extLst>
          </p:cNvPr>
          <p:cNvSpPr/>
          <p:nvPr/>
        </p:nvSpPr>
        <p:spPr>
          <a:xfrm>
            <a:off x="506214" y="4541043"/>
            <a:ext cx="1290340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167" dirty="0">
                <a:solidFill>
                  <a:srgbClr val="2B3541"/>
                </a:solidFill>
                <a:latin typeface="Poppins" panose="00000500000000000000" pitchFamily="2" charset="0"/>
                <a:ea typeface="Funnel Display" pitchFamily="34" charset="-122"/>
                <a:cs typeface="Poppins" panose="00000500000000000000" pitchFamily="2" charset="0"/>
              </a:rPr>
              <a:t>Expert Feedback</a:t>
            </a:r>
            <a:endParaRPr lang="en-US" sz="11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 20">
            <a:extLst>
              <a:ext uri="{FF2B5EF4-FFF2-40B4-BE49-F238E27FC236}">
                <a16:creationId xmlns:a16="http://schemas.microsoft.com/office/drawing/2014/main" id="{D651F464-1C92-D3A6-7CBA-BD01435784FD}"/>
              </a:ext>
            </a:extLst>
          </p:cNvPr>
          <p:cNvSpPr/>
          <p:nvPr/>
        </p:nvSpPr>
        <p:spPr>
          <a:xfrm>
            <a:off x="506214" y="4768156"/>
            <a:ext cx="6607572" cy="17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2B3541"/>
                </a:solidFill>
                <a:latin typeface="Poppins" panose="00000500000000000000" pitchFamily="2" charset="0"/>
                <a:ea typeface="Funnel Sans" pitchFamily="34" charset="-122"/>
                <a:cs typeface="Poppins" panose="00000500000000000000" pitchFamily="2" charset="0"/>
              </a:rPr>
              <a:t>Insights from cybersecurity professionals on expanding to global scalability.</a:t>
            </a:r>
            <a:endParaRPr lang="en-US" sz="875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 21">
            <a:extLst>
              <a:ext uri="{FF2B5EF4-FFF2-40B4-BE49-F238E27FC236}">
                <a16:creationId xmlns:a16="http://schemas.microsoft.com/office/drawing/2014/main" id="{02DDA8EE-27B7-82DC-080F-81AB06843F5F}"/>
              </a:ext>
            </a:extLst>
          </p:cNvPr>
          <p:cNvSpPr/>
          <p:nvPr/>
        </p:nvSpPr>
        <p:spPr>
          <a:xfrm>
            <a:off x="383877" y="5230515"/>
            <a:ext cx="5161657" cy="64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500" dirty="0">
                <a:solidFill>
                  <a:srgbClr val="051D3A"/>
                </a:solidFill>
                <a:latin typeface="Poppins" panose="00000500000000000000" pitchFamily="2" charset="0"/>
                <a:ea typeface="Funnel Display" pitchFamily="34" charset="-122"/>
                <a:cs typeface="Poppins" panose="00000500000000000000" pitchFamily="2" charset="0"/>
              </a:rPr>
              <a:t>Our Vision</a:t>
            </a:r>
            <a:endParaRPr lang="en-US" sz="4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 22">
            <a:extLst>
              <a:ext uri="{FF2B5EF4-FFF2-40B4-BE49-F238E27FC236}">
                <a16:creationId xmlns:a16="http://schemas.microsoft.com/office/drawing/2014/main" id="{C768C21C-DA95-EBB1-4D64-6E863B353626}"/>
              </a:ext>
            </a:extLst>
          </p:cNvPr>
          <p:cNvSpPr/>
          <p:nvPr/>
        </p:nvSpPr>
        <p:spPr>
          <a:xfrm>
            <a:off x="383878" y="6163469"/>
            <a:ext cx="6687741" cy="17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000" b="1" dirty="0">
                <a:solidFill>
                  <a:srgbClr val="2B3541"/>
                </a:solidFill>
                <a:latin typeface="Poppins" panose="00000500000000000000" pitchFamily="2" charset="0"/>
                <a:ea typeface="Funnel Sans" pitchFamily="34" charset="-122"/>
                <a:cs typeface="Poppins" panose="00000500000000000000" pitchFamily="2" charset="0"/>
              </a:rPr>
              <a:t>To redefine digital defense through perception control—so attackers don't just fail…</a:t>
            </a:r>
          </a:p>
          <a:p>
            <a:pPr>
              <a:lnSpc>
                <a:spcPts val="1375"/>
              </a:lnSpc>
            </a:pPr>
            <a:r>
              <a:rPr lang="en-US" sz="1000" b="1" dirty="0">
                <a:solidFill>
                  <a:srgbClr val="2B3541"/>
                </a:solidFill>
                <a:latin typeface="Poppins" panose="00000500000000000000" pitchFamily="2" charset="0"/>
                <a:ea typeface="Funnel Sans" pitchFamily="34" charset="-122"/>
                <a:cs typeface="Poppins" panose="00000500000000000000" pitchFamily="2" charset="0"/>
              </a:rPr>
              <a:t> they get lost inside our illusion.</a:t>
            </a:r>
            <a:endParaRPr lang="en-US" sz="1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Shape 23">
            <a:extLst>
              <a:ext uri="{FF2B5EF4-FFF2-40B4-BE49-F238E27FC236}">
                <a16:creationId xmlns:a16="http://schemas.microsoft.com/office/drawing/2014/main" id="{CC456A89-1116-718D-6248-10423A537477}"/>
              </a:ext>
            </a:extLst>
          </p:cNvPr>
          <p:cNvSpPr/>
          <p:nvPr/>
        </p:nvSpPr>
        <p:spPr>
          <a:xfrm>
            <a:off x="265551" y="6189563"/>
            <a:ext cx="38099" cy="298848"/>
          </a:xfrm>
          <a:prstGeom prst="rect">
            <a:avLst/>
          </a:prstGeom>
          <a:solidFill>
            <a:srgbClr val="3371A5"/>
          </a:solidFill>
          <a:ln/>
        </p:spPr>
      </p:sp>
    </p:spTree>
    <p:extLst>
      <p:ext uri="{BB962C8B-B14F-4D97-AF65-F5344CB8AC3E}">
        <p14:creationId xmlns:p14="http://schemas.microsoft.com/office/powerpoint/2010/main" val="317882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0903CBA-2393-A966-21AB-663D37E0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E8DD3B8-C0AD-6655-D43C-EC1FFE575A71}"/>
              </a:ext>
            </a:extLst>
          </p:cNvPr>
          <p:cNvSpPr/>
          <p:nvPr/>
        </p:nvSpPr>
        <p:spPr>
          <a:xfrm>
            <a:off x="698103" y="2666901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051D3A"/>
                </a:solidFill>
                <a:latin typeface="Poppins" panose="00000500000000000000" pitchFamily="2" charset="0"/>
                <a:ea typeface="Funnel Display" pitchFamily="34" charset="-122"/>
                <a:cs typeface="Poppins" panose="00000500000000000000" pitchFamily="2" charset="0"/>
              </a:rPr>
              <a:t>Reality-Lag Security</a:t>
            </a:r>
            <a:endParaRPr lang="en-US" sz="36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D9ABA46-CC8B-C7E5-8D61-3EF3CD0F9866}"/>
              </a:ext>
            </a:extLst>
          </p:cNvPr>
          <p:cNvSpPr/>
          <p:nvPr/>
        </p:nvSpPr>
        <p:spPr>
          <a:xfrm>
            <a:off x="698104" y="3552726"/>
            <a:ext cx="6223794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2B3541"/>
                </a:solidFill>
                <a:latin typeface="Poppins" panose="00000500000000000000" pitchFamily="2" charset="0"/>
                <a:ea typeface="Funnel Sans" pitchFamily="34" charset="-122"/>
                <a:cs typeface="Poppins" panose="00000500000000000000" pitchFamily="2" charset="0"/>
              </a:rPr>
              <a:t>A dual-timeline defense architecture that doesn't just block cyberattacks—it manipulates, deceives, and heals.</a:t>
            </a:r>
            <a:endParaRPr lang="en-US" sz="1542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D79FA-B1A9-CDEC-7578-6C6EF5B9A18B}"/>
              </a:ext>
            </a:extLst>
          </p:cNvPr>
          <p:cNvSpPr txBox="1"/>
          <p:nvPr/>
        </p:nvSpPr>
        <p:spPr>
          <a:xfrm>
            <a:off x="894735" y="4621161"/>
            <a:ext cx="4159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8836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45">
                <a:alpha val="90000"/>
              </a:srgbClr>
            </a:gs>
            <a:gs pos="100000">
              <a:srgbClr val="0A0A1E">
                <a:alpha val="95000"/>
              </a:srgb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6733" y="380999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>
                <a:solidFill>
                  <a:srgbClr val="FFFFFF"/>
                </a:solidFill>
              </a:rPr>
              <a:t>Prototype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143000"/>
            <a:ext cx="4600459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4DABF7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4DABF7"/>
                </a:solidFill>
              </a:rPr>
              <a:t> Prototype Name 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1206817"/>
            <a:ext cx="228594" cy="177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733" y="1581149"/>
            <a:ext cx="4600459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0E0E0"/>
                </a:solidFill>
              </a:rPr>
              <a:t> </a:t>
            </a:r>
            <a:r>
              <a:rPr sz="1196" b="1">
                <a:solidFill>
                  <a:srgbClr val="FF8C00"/>
                </a:solidFill>
              </a:rPr>
              <a:t>Reality-Lag Secured Commerce (RLS-Ecom)</a:t>
            </a:r>
            <a:r>
              <a:rPr sz="1196" b="0">
                <a:solidFill>
                  <a:srgbClr val="E0E0E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733" y="2057400"/>
            <a:ext cx="4600459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4DABF7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4DABF7"/>
                </a:solidFill>
              </a:rPr>
              <a:t> Core Innovation 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3" y="2112645"/>
            <a:ext cx="228594" cy="1943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733" y="2495550"/>
            <a:ext cx="4600459" cy="4762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E0E0E0"/>
                </a:solidFill>
              </a:rPr>
              <a:t>Adaptive deception + self-healing architecture embedded in realistic commerce workflow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733" y="3209925"/>
            <a:ext cx="4600459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4DABF7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4DABF7"/>
                </a:solidFill>
              </a:rPr>
              <a:t> Technology Stack 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33" y="3289935"/>
            <a:ext cx="228594" cy="125729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66733" y="3648074"/>
            <a:ext cx="819129" cy="371475"/>
          </a:xfrm>
          <a:prstGeom prst="roundRect">
            <a:avLst>
              <a:gd name="adj" fmla="val 20512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530526" y="3784281"/>
            <a:ext cx="3714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792499" y="3640370"/>
            <a:ext cx="81912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E0E0E0"/>
                </a:solidFill>
              </a:rPr>
              <a:t>React.js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581110" y="3648074"/>
            <a:ext cx="1133446" cy="371475"/>
          </a:xfrm>
          <a:prstGeom prst="roundRect">
            <a:avLst>
              <a:gd name="adj" fmla="val 20512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 Same Side Corner Rectangle 15"/>
          <p:cNvSpPr/>
          <p:nvPr/>
        </p:nvSpPr>
        <p:spPr>
          <a:xfrm rot="16200000">
            <a:off x="1444903" y="3784281"/>
            <a:ext cx="3714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690573" y="3640369"/>
            <a:ext cx="1133446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 err="1">
                <a:solidFill>
                  <a:srgbClr val="E0E0E0"/>
                </a:solidFill>
              </a:rPr>
              <a:t>TailwindCSS</a:t>
            </a:r>
            <a:endParaRPr sz="1076" b="0" dirty="0">
              <a:solidFill>
                <a:srgbClr val="E0E0E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809804" y="3648074"/>
            <a:ext cx="800079" cy="371475"/>
          </a:xfrm>
          <a:prstGeom prst="roundRect">
            <a:avLst>
              <a:gd name="adj" fmla="val 20512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2673597" y="3784281"/>
            <a:ext cx="3714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2887084" y="3648074"/>
            <a:ext cx="80007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E0E0E0"/>
                </a:solidFill>
              </a:rPr>
              <a:t>Node.js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714657" y="3648074"/>
            <a:ext cx="1019149" cy="371475"/>
          </a:xfrm>
          <a:prstGeom prst="roundRect">
            <a:avLst>
              <a:gd name="adj" fmla="val 20512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3578450" y="3784281"/>
            <a:ext cx="3714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3813718" y="3640368"/>
            <a:ext cx="101914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E0E0E0"/>
                </a:solidFill>
              </a:rPr>
              <a:t>Python ML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4114800"/>
            <a:ext cx="1085822" cy="371475"/>
          </a:xfrm>
          <a:prstGeom prst="roundRect">
            <a:avLst>
              <a:gd name="adj" fmla="val 20512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530526" y="4251007"/>
            <a:ext cx="3714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744173" y="4086225"/>
            <a:ext cx="1085822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E0E0E0"/>
                </a:solidFill>
              </a:rPr>
              <a:t>PostgreSQL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847803" y="4114800"/>
            <a:ext cx="647683" cy="371475"/>
          </a:xfrm>
          <a:prstGeom prst="roundRect">
            <a:avLst>
              <a:gd name="adj" fmla="val 20512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 Same Side Corner Rectangle 27"/>
          <p:cNvSpPr/>
          <p:nvPr/>
        </p:nvSpPr>
        <p:spPr>
          <a:xfrm rot="16200000">
            <a:off x="1711596" y="4251007"/>
            <a:ext cx="3714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1960814" y="4140495"/>
            <a:ext cx="647683" cy="27635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E0E0E0"/>
                </a:solidFill>
              </a:rPr>
              <a:t>Redis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590735" y="4114800"/>
            <a:ext cx="1085822" cy="371475"/>
          </a:xfrm>
          <a:prstGeom prst="roundRect">
            <a:avLst>
              <a:gd name="adj" fmla="val 20512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2454528" y="4251007"/>
            <a:ext cx="3714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2680747" y="4114800"/>
            <a:ext cx="1085822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E0E0E0"/>
                </a:solidFill>
              </a:rPr>
              <a:t>TensorFlow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762280" y="4114800"/>
            <a:ext cx="819129" cy="371475"/>
          </a:xfrm>
          <a:prstGeom prst="roundRect">
            <a:avLst>
              <a:gd name="adj" fmla="val 20512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3626073" y="4251007"/>
            <a:ext cx="3714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TextBox 34"/>
          <p:cNvSpPr txBox="1"/>
          <p:nvPr/>
        </p:nvSpPr>
        <p:spPr>
          <a:xfrm>
            <a:off x="3831941" y="4114800"/>
            <a:ext cx="81912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E0E0E0"/>
                </a:solidFill>
              </a:rPr>
              <a:t>Chart.js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66733" y="4581524"/>
            <a:ext cx="761980" cy="371475"/>
          </a:xfrm>
          <a:prstGeom prst="roundRect">
            <a:avLst>
              <a:gd name="adj" fmla="val 20512"/>
            </a:avLst>
          </a:prstGeom>
          <a:solidFill>
            <a:srgbClr val="4DABF7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Round Same Side Corner Rectangle 36"/>
          <p:cNvSpPr/>
          <p:nvPr/>
        </p:nvSpPr>
        <p:spPr>
          <a:xfrm rot="16200000">
            <a:off x="530526" y="4717731"/>
            <a:ext cx="3714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DAB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65794" y="4581524"/>
            <a:ext cx="761980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Docker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33" y="5208270"/>
            <a:ext cx="228594" cy="19430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90575" y="5200650"/>
            <a:ext cx="4209944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Fully Functional | Clickable Interface | Real-Time Simulation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552936" y="1143000"/>
            <a:ext cx="5972025" cy="5467349"/>
          </a:xfrm>
          <a:prstGeom prst="roundRect">
            <a:avLst>
              <a:gd name="adj" fmla="val 2787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2" name="TextBox 41"/>
          <p:cNvSpPr txBox="1"/>
          <p:nvPr/>
        </p:nvSpPr>
        <p:spPr>
          <a:xfrm>
            <a:off x="5743431" y="1333500"/>
            <a:ext cx="5591035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FF8C00"/>
                </a:solidFill>
              </a:rPr>
              <a:t>Dual-Timeline Adaptive Security Architecture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743431" y="1771650"/>
            <a:ext cx="1771605" cy="1590675"/>
          </a:xfrm>
          <a:prstGeom prst="roundRect">
            <a:avLst>
              <a:gd name="adj" fmla="val 7185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788" y="1926349"/>
            <a:ext cx="342891" cy="3192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886302" y="2352675"/>
            <a:ext cx="1485862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076" b="1">
                <a:solidFill>
                  <a:srgbClr val="FFFFFF"/>
                </a:solidFill>
              </a:rPr>
              <a:t>Anomaly Detection Engine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86302" y="2838450"/>
            <a:ext cx="1485862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</a:rPr>
              <a:t>Monitors user behavior patterns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657908" y="1771650"/>
            <a:ext cx="1771605" cy="1590675"/>
          </a:xfrm>
          <a:prstGeom prst="roundRect">
            <a:avLst>
              <a:gd name="adj" fmla="val 7185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2740" y="1964777"/>
            <a:ext cx="342891" cy="2423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876978" y="2352675"/>
            <a:ext cx="1323941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076" b="1">
                <a:solidFill>
                  <a:srgbClr val="FFFFFF"/>
                </a:solidFill>
              </a:rPr>
              <a:t>Segregation Layer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00779" y="2619374"/>
            <a:ext cx="1485862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</a:rPr>
              <a:t>Routes users to real or shadow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9562860" y="1771650"/>
            <a:ext cx="1771605" cy="1590675"/>
          </a:xfrm>
          <a:prstGeom prst="roundRect">
            <a:avLst>
              <a:gd name="adj" fmla="val 7185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77218" y="1964777"/>
            <a:ext cx="342891" cy="24239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705732" y="2352675"/>
            <a:ext cx="1485862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076" b="1">
                <a:solidFill>
                  <a:srgbClr val="FFFFFF"/>
                </a:solidFill>
              </a:rPr>
              <a:t>Shadow Timeline Generator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705732" y="2838450"/>
            <a:ext cx="1485862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</a:rPr>
              <a:t>Creates fake environment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743431" y="3505199"/>
            <a:ext cx="1771605" cy="1590675"/>
          </a:xfrm>
          <a:prstGeom prst="roundRect">
            <a:avLst>
              <a:gd name="adj" fmla="val 7185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7788" y="3680591"/>
            <a:ext cx="342891" cy="27786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886302" y="4086225"/>
            <a:ext cx="1485862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076" b="1">
                <a:solidFill>
                  <a:srgbClr val="FFFFFF"/>
                </a:solidFill>
              </a:rPr>
              <a:t>Multi-Shadow Manager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86302" y="4572000"/>
            <a:ext cx="1485862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</a:rPr>
              <a:t>Manages recursive illusions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7657908" y="3505199"/>
            <a:ext cx="1771605" cy="1590675"/>
          </a:xfrm>
          <a:prstGeom prst="roundRect">
            <a:avLst>
              <a:gd name="adj" fmla="val 7185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62740" y="3686503"/>
            <a:ext cx="342891" cy="2660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800779" y="4086225"/>
            <a:ext cx="1485862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076" b="1">
                <a:solidFill>
                  <a:srgbClr val="FFFFFF"/>
                </a:solidFill>
              </a:rPr>
              <a:t>Reverse Engineering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800779" y="4572000"/>
            <a:ext cx="1485862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</a:rPr>
              <a:t>Extracts attack patterns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9562860" y="3505199"/>
            <a:ext cx="1771605" cy="1590675"/>
          </a:xfrm>
          <a:prstGeom prst="roundRect">
            <a:avLst>
              <a:gd name="adj" fmla="val 7185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77218" y="3673201"/>
            <a:ext cx="342891" cy="292647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810504" y="4086225"/>
            <a:ext cx="127631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076" b="1">
                <a:solidFill>
                  <a:srgbClr val="FFFFFF"/>
                </a:solidFill>
              </a:rPr>
              <a:t>Self-Healing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772405" y="4352924"/>
            <a:ext cx="1362040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</a:rPr>
              <a:t>Auto-recovers system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657908" y="5238749"/>
            <a:ext cx="1771605" cy="1181099"/>
          </a:xfrm>
          <a:prstGeom prst="roundRect">
            <a:avLst>
              <a:gd name="adj" fmla="val 9677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8" name="Picture 67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62740" y="5420053"/>
            <a:ext cx="342891" cy="26604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819829" y="5819775"/>
            <a:ext cx="144776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076" b="1">
                <a:solidFill>
                  <a:srgbClr val="FFFFFF"/>
                </a:solidFill>
              </a:rPr>
              <a:t>Security Dashboard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991275" y="6086475"/>
            <a:ext cx="1095347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B0B0B0"/>
                </a:solidFill>
              </a:rPr>
              <a:t>Visualizes threats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45">
                <a:alpha val="90000"/>
              </a:srgbClr>
            </a:gs>
            <a:gs pos="100000">
              <a:srgbClr val="0A0A1E">
                <a:alpha val="95000"/>
              </a:srgb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4336" y="-48324"/>
            <a:ext cx="10858228" cy="476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392" b="1" dirty="0">
                <a:solidFill>
                  <a:srgbClr val="FFFFFF"/>
                </a:solidFill>
              </a:rPr>
              <a:t>User Experience &amp; Impact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059" y="499113"/>
            <a:ext cx="5143371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4DABF7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4DABF7"/>
                </a:solidFill>
              </a:rPr>
              <a:t> User Journey 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059" y="588648"/>
            <a:ext cx="228594" cy="1257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00059" y="937262"/>
            <a:ext cx="5143371" cy="790574"/>
          </a:xfrm>
          <a:prstGeom prst="roundRect">
            <a:avLst>
              <a:gd name="adj" fmla="val 19277"/>
            </a:avLst>
          </a:prstGeom>
          <a:solidFill>
            <a:srgbClr val="4DAB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42930" y="1080137"/>
            <a:ext cx="285742" cy="5048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4DABF7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1545" y="1080137"/>
            <a:ext cx="4429014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196" b="1" dirty="0">
                <a:solidFill>
                  <a:srgbClr val="FFFFFF"/>
                </a:solidFill>
              </a:rPr>
              <a:t>Visit &amp; Browse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1545" y="1365887"/>
            <a:ext cx="4429014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E0E0E0"/>
                </a:solidFill>
              </a:rPr>
              <a:t>User browses products, adds to cart, proceeds to checkout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0059" y="1870713"/>
            <a:ext cx="5143371" cy="1009649"/>
          </a:xfrm>
          <a:prstGeom prst="roundRect">
            <a:avLst>
              <a:gd name="adj" fmla="val 15094"/>
            </a:avLst>
          </a:prstGeom>
          <a:solidFill>
            <a:srgbClr val="4DAB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42930" y="2013588"/>
            <a:ext cx="285742" cy="723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4DABF7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1545" y="2013588"/>
            <a:ext cx="4429014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196" b="1">
                <a:solidFill>
                  <a:srgbClr val="FFFFFF"/>
                </a:solidFill>
              </a:rPr>
              <a:t>Anomaly Detection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1545" y="2299338"/>
            <a:ext cx="4429014" cy="4381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Suspicion score exceeds threshold → User moved to </a:t>
            </a:r>
            <a:r>
              <a:rPr sz="1076" b="1">
                <a:solidFill>
                  <a:srgbClr val="FF8C00"/>
                </a:solidFill>
              </a:rPr>
              <a:t>Shadow Timeline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0059" y="3023237"/>
            <a:ext cx="5143371" cy="1009649"/>
          </a:xfrm>
          <a:prstGeom prst="roundRect">
            <a:avLst>
              <a:gd name="adj" fmla="val 15094"/>
            </a:avLst>
          </a:prstGeom>
          <a:solidFill>
            <a:srgbClr val="4DAB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742930" y="3166112"/>
            <a:ext cx="285742" cy="723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4DABF7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71545" y="3166112"/>
            <a:ext cx="4429014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196" b="1">
                <a:solidFill>
                  <a:srgbClr val="FFFFFF"/>
                </a:solidFill>
              </a:rPr>
              <a:t>Shadow Experience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1545" y="3451862"/>
            <a:ext cx="4429014" cy="4381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Fake prices, orders, dashboards → All actions logged for analysis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0059" y="4175763"/>
            <a:ext cx="5143371" cy="790574"/>
          </a:xfrm>
          <a:prstGeom prst="roundRect">
            <a:avLst>
              <a:gd name="adj" fmla="val 19277"/>
            </a:avLst>
          </a:prstGeom>
          <a:solidFill>
            <a:srgbClr val="4DAB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742930" y="4318638"/>
            <a:ext cx="285742" cy="5048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4DABF7"/>
                </a:solidFill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71545" y="4318638"/>
            <a:ext cx="4429014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196" b="1">
                <a:solidFill>
                  <a:srgbClr val="FFFFFF"/>
                </a:solidFill>
              </a:rPr>
              <a:t>Real System Healing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1545" y="4604388"/>
            <a:ext cx="4429014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Self-healing core rolls back/patches affected areas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66733" y="5292090"/>
            <a:ext cx="2505012" cy="1447800"/>
          </a:xfrm>
          <a:prstGeom prst="roundRect">
            <a:avLst>
              <a:gd name="adj" fmla="val 10526"/>
            </a:avLst>
          </a:prstGeom>
          <a:solidFill>
            <a:srgbClr val="4DAB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31" y="5446789"/>
            <a:ext cx="342891" cy="31925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62040" y="5873114"/>
            <a:ext cx="1104872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196" b="1">
                <a:solidFill>
                  <a:srgbClr val="FFFFFF"/>
                </a:solidFill>
              </a:rPr>
              <a:t>Real Timeline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9604" y="6158864"/>
            <a:ext cx="2219269" cy="4381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Safe, protected, zero disturbance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314617" y="5292090"/>
            <a:ext cx="2505012" cy="1447800"/>
          </a:xfrm>
          <a:prstGeom prst="roundRect">
            <a:avLst>
              <a:gd name="adj" fmla="val 10526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915" y="5485217"/>
            <a:ext cx="342891" cy="2423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848003" y="5873114"/>
            <a:ext cx="1419189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196" b="1">
                <a:solidFill>
                  <a:srgbClr val="FFFFFF"/>
                </a:solidFill>
              </a:rPr>
              <a:t>Shadow Timeline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24161" y="6158864"/>
            <a:ext cx="206687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Illusion, monitoring, learning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8284" y="117161"/>
            <a:ext cx="5143371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4DABF7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4DABF7"/>
                </a:solidFill>
              </a:rPr>
              <a:t> Unique &amp; Innovative Aspects 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916" y="542928"/>
            <a:ext cx="228594" cy="21717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314916" y="562656"/>
            <a:ext cx="5143371" cy="1009649"/>
          </a:xfrm>
          <a:prstGeom prst="roundRect">
            <a:avLst>
              <a:gd name="adj" fmla="val 15094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787" y="730172"/>
            <a:ext cx="266693" cy="21741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67352" y="705531"/>
            <a:ext cx="444806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196" b="1">
                <a:solidFill>
                  <a:srgbClr val="FFFFFF"/>
                </a:solidFill>
              </a:rPr>
              <a:t>Multi-Shadow Illusion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67352" y="991281"/>
            <a:ext cx="4448063" cy="4381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Recursive environment that keeps attackers trapped in evolving layers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314916" y="1715181"/>
            <a:ext cx="5143371" cy="790574"/>
          </a:xfrm>
          <a:prstGeom prst="roundRect">
            <a:avLst>
              <a:gd name="adj" fmla="val 19277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7787" y="1876899"/>
            <a:ext cx="266693" cy="22901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67352" y="1858056"/>
            <a:ext cx="444806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196" b="1">
                <a:solidFill>
                  <a:srgbClr val="FFFFFF"/>
                </a:solidFill>
              </a:rPr>
              <a:t>Self-Healing Engine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67352" y="2143806"/>
            <a:ext cx="444806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Auto-restores data integrity while attacker is still busy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314916" y="2648631"/>
            <a:ext cx="5143371" cy="790574"/>
          </a:xfrm>
          <a:prstGeom prst="roundRect">
            <a:avLst>
              <a:gd name="adj" fmla="val 19277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7787" y="2820496"/>
            <a:ext cx="266693" cy="20872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867352" y="2791506"/>
            <a:ext cx="444806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196" b="1">
                <a:solidFill>
                  <a:srgbClr val="FFFFFF"/>
                </a:solidFill>
              </a:rPr>
              <a:t>Reverse Engineering Capture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67352" y="3077256"/>
            <a:ext cx="444806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Turns attacks into valuable learning datasets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314916" y="3522162"/>
            <a:ext cx="5143371" cy="1009649"/>
          </a:xfrm>
          <a:prstGeom prst="roundRect">
            <a:avLst>
              <a:gd name="adj" fmla="val 15094"/>
            </a:avLst>
          </a:prstGeom>
          <a:solidFill>
            <a:srgbClr val="FF8C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7787" y="3762642"/>
            <a:ext cx="266693" cy="19132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867352" y="3724957"/>
            <a:ext cx="444806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196" b="1">
                <a:solidFill>
                  <a:srgbClr val="FFFFFF"/>
                </a:solidFill>
              </a:rPr>
              <a:t>Adaptive Deception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67352" y="4010707"/>
            <a:ext cx="4448063" cy="4381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Attackers can't fingerprint fake systems — responses change dynamically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70370" y="4596519"/>
            <a:ext cx="5143371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4DABF7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4DABF7"/>
                </a:solidFill>
              </a:rPr>
              <a:t> Impact Metrics </a:t>
            </a: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05718" y="4685847"/>
            <a:ext cx="228594" cy="125729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6458095" y="4965612"/>
            <a:ext cx="2495487" cy="761999"/>
          </a:xfrm>
          <a:prstGeom prst="roundRect">
            <a:avLst>
              <a:gd name="adj" fmla="val 20000"/>
            </a:avLst>
          </a:prstGeom>
          <a:solidFill>
            <a:srgbClr val="4DAB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Rounded Rectangle 50"/>
          <p:cNvSpPr/>
          <p:nvPr/>
        </p:nvSpPr>
        <p:spPr>
          <a:xfrm>
            <a:off x="6600966" y="5108487"/>
            <a:ext cx="352416" cy="476249"/>
          </a:xfrm>
          <a:prstGeom prst="roundRect">
            <a:avLst>
              <a:gd name="adj" fmla="val 50000"/>
            </a:avLst>
          </a:prstGeom>
          <a:solidFill>
            <a:srgbClr val="4DABF7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9065" y="5252397"/>
            <a:ext cx="266693" cy="18842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096254" y="5127536"/>
            <a:ext cx="1714457" cy="4381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Reduces server stress by </a:t>
            </a:r>
            <a:r>
              <a:rPr sz="1076" b="1">
                <a:solidFill>
                  <a:srgbClr val="FF8C00"/>
                </a:solidFill>
              </a:rPr>
              <a:t>40-50%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096454" y="4965612"/>
            <a:ext cx="2495487" cy="761999"/>
          </a:xfrm>
          <a:prstGeom prst="roundRect">
            <a:avLst>
              <a:gd name="adj" fmla="val 20000"/>
            </a:avLst>
          </a:prstGeom>
          <a:solidFill>
            <a:srgbClr val="4DAB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5" name="Rounded Rectangle 54"/>
          <p:cNvSpPr/>
          <p:nvPr/>
        </p:nvSpPr>
        <p:spPr>
          <a:xfrm>
            <a:off x="9239325" y="5108487"/>
            <a:ext cx="295267" cy="476249"/>
          </a:xfrm>
          <a:prstGeom prst="roundRect">
            <a:avLst>
              <a:gd name="adj" fmla="val 50000"/>
            </a:avLst>
          </a:prstGeom>
          <a:solidFill>
            <a:srgbClr val="4DABF7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248850" y="5237902"/>
            <a:ext cx="266693" cy="21741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677464" y="5127536"/>
            <a:ext cx="1771605" cy="4381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Lowers breach recovery costs </a:t>
            </a:r>
            <a:r>
              <a:rPr sz="1076" b="1">
                <a:solidFill>
                  <a:srgbClr val="FF8C00"/>
                </a:solidFill>
              </a:rPr>
              <a:t>drastically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458095" y="5870486"/>
            <a:ext cx="2495487" cy="942975"/>
          </a:xfrm>
          <a:prstGeom prst="roundRect">
            <a:avLst>
              <a:gd name="adj" fmla="val 16161"/>
            </a:avLst>
          </a:prstGeom>
          <a:solidFill>
            <a:srgbClr val="4DAB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9" name="Rounded Rectangle 58"/>
          <p:cNvSpPr/>
          <p:nvPr/>
        </p:nvSpPr>
        <p:spPr>
          <a:xfrm>
            <a:off x="6600966" y="6099086"/>
            <a:ext cx="266693" cy="476249"/>
          </a:xfrm>
          <a:prstGeom prst="roundRect">
            <a:avLst>
              <a:gd name="adj" fmla="val 50000"/>
            </a:avLst>
          </a:prstGeom>
          <a:solidFill>
            <a:srgbClr val="4DABF7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00966" y="6246724"/>
            <a:ext cx="266693" cy="20002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010531" y="6013361"/>
            <a:ext cx="1800179" cy="6572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Creates real-time attacker intelligence repository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9096454" y="5870486"/>
            <a:ext cx="2495487" cy="942975"/>
          </a:xfrm>
          <a:prstGeom prst="roundRect">
            <a:avLst>
              <a:gd name="adj" fmla="val 16161"/>
            </a:avLst>
          </a:prstGeom>
          <a:solidFill>
            <a:srgbClr val="4DAB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3" name="Rounded Rectangle 62"/>
          <p:cNvSpPr/>
          <p:nvPr/>
        </p:nvSpPr>
        <p:spPr>
          <a:xfrm>
            <a:off x="9239325" y="6099086"/>
            <a:ext cx="266693" cy="476249"/>
          </a:xfrm>
          <a:prstGeom prst="roundRect">
            <a:avLst>
              <a:gd name="adj" fmla="val 50000"/>
            </a:avLst>
          </a:prstGeom>
          <a:solidFill>
            <a:srgbClr val="4DABF7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239325" y="6222083"/>
            <a:ext cx="266693" cy="24930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648890" y="6013361"/>
            <a:ext cx="1800179" cy="6572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E0E0E0"/>
                </a:solidFill>
              </a:rPr>
              <a:t>Makes cybersecurity </a:t>
            </a:r>
            <a:r>
              <a:rPr sz="1076" b="1">
                <a:solidFill>
                  <a:srgbClr val="FF8C00"/>
                </a:solidFill>
              </a:rPr>
              <a:t>proactive</a:t>
            </a:r>
            <a:r>
              <a:rPr sz="1076" b="0">
                <a:solidFill>
                  <a:srgbClr val="E0E0E0"/>
                </a:solidFill>
              </a:rPr>
              <a:t> and self-evolving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839-093F-BBBF-E22D-1A756F33A1C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44EE95-5817-C17D-B5FC-A8AE277BE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009239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FED80F-29CA-C133-C386-DE37D3CC4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9239" y="0"/>
              <a:ext cx="218276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90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EB6B37-428F-E58A-3D25-9409C1F7D9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7F53D-602D-D316-F22C-F7FAEFD9CCC5}"/>
              </a:ext>
            </a:extLst>
          </p:cNvPr>
          <p:cNvSpPr txBox="1"/>
          <p:nvPr/>
        </p:nvSpPr>
        <p:spPr>
          <a:xfrm>
            <a:off x="6577781" y="3348335"/>
            <a:ext cx="4935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Wireframe in Figma </a:t>
            </a:r>
            <a:r>
              <a:rPr lang="en-IN" dirty="0">
                <a:solidFill>
                  <a:schemeClr val="bg1"/>
                </a:solidFill>
              </a:rPr>
              <a:t>– </a:t>
            </a:r>
            <a:r>
              <a:rPr lang="en-IN" sz="2800" b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IN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51144F1-47C4-D9BE-D887-D346C9829F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673389"/>
              </p:ext>
            </p:extLst>
          </p:nvPr>
        </p:nvGraphicFramePr>
        <p:xfrm>
          <a:off x="481780" y="1435509"/>
          <a:ext cx="5922297" cy="4142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DD3E3A0-5927-DB57-D91F-178EDF20211C}"/>
              </a:ext>
            </a:extLst>
          </p:cNvPr>
          <p:cNvSpPr txBox="1"/>
          <p:nvPr/>
        </p:nvSpPr>
        <p:spPr>
          <a:xfrm>
            <a:off x="3873910" y="289464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Wireframes and Screenshots</a:t>
            </a:r>
          </a:p>
        </p:txBody>
      </p:sp>
    </p:spTree>
    <p:extLst>
      <p:ext uri="{BB962C8B-B14F-4D97-AF65-F5344CB8AC3E}">
        <p14:creationId xmlns:p14="http://schemas.microsoft.com/office/powerpoint/2010/main" val="339063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EBD16-AE38-6D8D-440A-7136641B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464"/>
            <a:ext cx="12192000" cy="50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1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CCC33E-C8CA-6674-1DB7-829B5DDC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094"/>
            <a:ext cx="12192000" cy="50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6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F30CB-D33F-138B-4214-0A93191A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979"/>
            <a:ext cx="12192000" cy="50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1E322-25C0-A541-036B-7AE7D838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722"/>
            <a:ext cx="12192000" cy="50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583</Words>
  <Application>Microsoft Office PowerPoint</Application>
  <PresentationFormat>Widescreen</PresentationFormat>
  <Paragraphs>131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sumathi r</dc:creator>
  <cp:keywords/>
  <dc:description>generated using python-pptx</dc:description>
  <cp:lastModifiedBy>shakthi sri</cp:lastModifiedBy>
  <cp:revision>3</cp:revision>
  <dcterms:created xsi:type="dcterms:W3CDTF">2013-01-27T09:14:16Z</dcterms:created>
  <dcterms:modified xsi:type="dcterms:W3CDTF">2025-10-18T16:52:15Z</dcterms:modified>
  <cp:category/>
</cp:coreProperties>
</file>